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5"/>
  </p:notesMasterIdLst>
  <p:handoutMasterIdLst>
    <p:handoutMasterId r:id="rId26"/>
  </p:handoutMasterIdLst>
  <p:sldIdLst>
    <p:sldId id="258" r:id="rId6"/>
    <p:sldId id="267" r:id="rId7"/>
    <p:sldId id="317" r:id="rId8"/>
    <p:sldId id="318" r:id="rId9"/>
    <p:sldId id="319" r:id="rId10"/>
    <p:sldId id="320" r:id="rId11"/>
    <p:sldId id="321" r:id="rId12"/>
    <p:sldId id="322" r:id="rId13"/>
    <p:sldId id="324" r:id="rId14"/>
    <p:sldId id="325" r:id="rId15"/>
    <p:sldId id="323" r:id="rId16"/>
    <p:sldId id="326" r:id="rId17"/>
    <p:sldId id="327" r:id="rId18"/>
    <p:sldId id="328" r:id="rId19"/>
    <p:sldId id="329" r:id="rId20"/>
    <p:sldId id="330" r:id="rId21"/>
    <p:sldId id="331" r:id="rId22"/>
    <p:sldId id="334" r:id="rId23"/>
    <p:sldId id="336" r:id="rId24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FFFFFF"/>
    <a:srgbClr val="FFB805"/>
    <a:srgbClr val="FFDF8F"/>
    <a:srgbClr val="02020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366" autoAdjust="0"/>
  </p:normalViewPr>
  <p:slideViewPr>
    <p:cSldViewPr>
      <p:cViewPr>
        <p:scale>
          <a:sx n="80" d="100"/>
          <a:sy n="80" d="100"/>
        </p:scale>
        <p:origin x="-78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F5A1019-79F1-4A7A-A0C9-F6BCAA4A1247}" type="datetimeFigureOut">
              <a:rPr lang="he-IL" smtClean="0"/>
              <a:pPr/>
              <a:t>כ"ד/אלול/תשע"ג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95092E-B087-4A19-B8CB-C4672A5EAD8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18819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32CEC8F-9DF8-4300-BEDD-70A76D1349BE}" type="datetimeFigureOut">
              <a:rPr lang="he-IL" smtClean="0"/>
              <a:pPr/>
              <a:t>כ"ד/אלול/תשע"ג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ABB6C40-CD06-4EA8-A46D-DB49CF6387E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30370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B6C40-CD06-4EA8-A46D-DB49CF6387E6}" type="slidenum">
              <a:rPr lang="he-IL" smtClean="0"/>
              <a:pPr/>
              <a:t>1</a:t>
            </a:fld>
            <a:endParaRPr lang="he-I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r" defTabSz="914400" rtl="1">
              <a:buNone/>
            </a:pPr>
            <a:r>
              <a:rPr lang="en-US" sz="1200" b="0" i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מידע</a:t>
            </a:r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אודות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ק</a:t>
            </a:r>
            <a:r>
              <a:rPr lang="en-US" sz="1200" b="0" i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ורס</a:t>
            </a:r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הפתיחה</a:t>
            </a:r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ו/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או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ספרים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חומרים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נדרשים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עבור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כיתה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פרוייקט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i="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r" defTabSz="914400" rtl="1">
              <a:buNone/>
            </a:pPr>
            <a:r>
              <a:rPr lang="en-US" sz="1200" b="0" i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מידע</a:t>
            </a:r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אודות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ק</a:t>
            </a:r>
            <a:r>
              <a:rPr lang="en-US" sz="1200" b="0" i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ורס</a:t>
            </a:r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הפתיחה</a:t>
            </a:r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ו/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או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ספרים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חומרים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נדרשים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עבור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כיתה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פרוייקט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i="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r" defTabSz="914400" rtl="1">
              <a:buNone/>
            </a:pPr>
            <a:r>
              <a:rPr lang="en-US" sz="1200" b="0" i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מידע</a:t>
            </a:r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אודות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ק</a:t>
            </a:r>
            <a:r>
              <a:rPr lang="en-US" sz="1200" b="0" i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ורס</a:t>
            </a:r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הפתיחה</a:t>
            </a:r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ו/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או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ספרים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חומרים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נדרשים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עבור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כיתה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פרוייקט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i="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r" defTabSz="914400" rtl="1">
              <a:buNone/>
            </a:pPr>
            <a:r>
              <a:rPr lang="en-US" sz="1200" b="0" i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מידע</a:t>
            </a:r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אודות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ק</a:t>
            </a:r>
            <a:r>
              <a:rPr lang="en-US" sz="1200" b="0" i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ורס</a:t>
            </a:r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הפתיחה</a:t>
            </a:r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ו/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או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ספרים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חומרים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נדרשים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עבור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כיתה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פרוייקט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i="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r" defTabSz="914400" rtl="1">
              <a:buNone/>
            </a:pPr>
            <a:r>
              <a:rPr lang="en-US" sz="1200" b="0" i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מידע</a:t>
            </a:r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אודות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ק</a:t>
            </a:r>
            <a:r>
              <a:rPr lang="en-US" sz="1200" b="0" i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ורס</a:t>
            </a:r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הפתיחה</a:t>
            </a:r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ו/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או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ספרים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חומרים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נדרשים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עבור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כיתה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פרוייקט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i="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r" defTabSz="914400" rtl="1">
              <a:buNone/>
            </a:pPr>
            <a:r>
              <a:rPr lang="en-US" sz="1200" b="0" i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מידע</a:t>
            </a:r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אודות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ק</a:t>
            </a:r>
            <a:r>
              <a:rPr lang="en-US" sz="1200" b="0" i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ורס</a:t>
            </a:r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הפתיחה</a:t>
            </a:r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ו/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או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ספרים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חומרים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נדרשים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עבור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כיתה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פרוייקט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i="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r" defTabSz="914400" rtl="1">
              <a:buNone/>
            </a:pPr>
            <a:r>
              <a:rPr lang="en-US" sz="1200" b="0" i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מידע</a:t>
            </a:r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אודות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ק</a:t>
            </a:r>
            <a:r>
              <a:rPr lang="en-US" sz="1200" b="0" i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ורס</a:t>
            </a:r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הפתיחה</a:t>
            </a:r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ו/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או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ספרים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חומרים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נדרשים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עבור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כיתה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פרוייקט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i="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r" defTabSz="914400" rtl="1">
              <a:buNone/>
            </a:pPr>
            <a:r>
              <a:rPr lang="en-US" sz="1200" b="0" i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מידע</a:t>
            </a:r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אודות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ק</a:t>
            </a:r>
            <a:r>
              <a:rPr lang="en-US" sz="1200" b="0" i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ורס</a:t>
            </a:r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הפתיחה</a:t>
            </a:r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ו/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או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ספרים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חומרים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נדרשים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עבור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כיתה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פרוייקט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i="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r" defTabSz="914400" rtl="1">
              <a:buNone/>
            </a:pPr>
            <a:r>
              <a:rPr lang="en-US" sz="1200" b="0" i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מידע</a:t>
            </a:r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אודות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ק</a:t>
            </a:r>
            <a:r>
              <a:rPr lang="en-US" sz="1200" b="0" i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ורס</a:t>
            </a:r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הפתיחה</a:t>
            </a:r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ו/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או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ספרים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חומרים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נדרשים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עבור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כיתה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פרוייקט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i="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r" defTabSz="914400" rtl="1">
              <a:buNone/>
            </a:pPr>
            <a:r>
              <a:rPr lang="en-US" sz="1200" b="0" i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מידע</a:t>
            </a:r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אודות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ק</a:t>
            </a:r>
            <a:r>
              <a:rPr lang="en-US" sz="1200" b="0" i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ורס</a:t>
            </a:r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הפתיחה</a:t>
            </a:r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ו/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או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ספרים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חומרים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נדרשים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עבור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כיתה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פרוייקט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i="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r" defTabSz="914400" rtl="1">
              <a:buNone/>
            </a:pPr>
            <a:r>
              <a:rPr lang="en-US" sz="1200" b="0" i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מידע</a:t>
            </a:r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אודות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ק</a:t>
            </a:r>
            <a:r>
              <a:rPr lang="en-US" sz="1200" b="0" i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ורס</a:t>
            </a:r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הפתיחה</a:t>
            </a:r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ו/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או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ספרים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חומרים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נדרשים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עבור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כיתה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פרוייקט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i="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r" defTabSz="914400" rtl="1">
              <a:buNone/>
            </a:pPr>
            <a:r>
              <a:rPr lang="en-US" sz="1200" b="0" i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מידע</a:t>
            </a:r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אודות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ק</a:t>
            </a:r>
            <a:r>
              <a:rPr lang="en-US" sz="1200" b="0" i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ורס</a:t>
            </a:r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הפתיחה</a:t>
            </a:r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ו/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או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ספרים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חומרים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נדרשים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עבור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כיתה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פרוייקט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i="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r" defTabSz="914400" rtl="1">
              <a:buNone/>
            </a:pPr>
            <a:r>
              <a:rPr lang="en-US" sz="1200" b="0" i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מידע</a:t>
            </a:r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אודות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ק</a:t>
            </a:r>
            <a:r>
              <a:rPr lang="en-US" sz="1200" b="0" i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ורס</a:t>
            </a:r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הפתיחה</a:t>
            </a:r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ו/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או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ספרים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חומרים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נדרשים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עבור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כיתה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פרוייקט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i="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r" defTabSz="914400" rtl="1">
              <a:buNone/>
            </a:pPr>
            <a:r>
              <a:rPr lang="en-US" sz="1200" b="0" i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מידע</a:t>
            </a:r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אודות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ק</a:t>
            </a:r>
            <a:r>
              <a:rPr lang="en-US" sz="1200" b="0" i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ורס</a:t>
            </a:r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הפתיחה</a:t>
            </a:r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ו/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או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ספרים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חומרים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נדרשים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עבור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כיתה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פרוייקט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i="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" name="Picture 30" descr="j0341439"/>
          <p:cNvPicPr>
            <a:picLocks noChangeAspect="1" noChangeArrowheads="1"/>
          </p:cNvPicPr>
          <p:nvPr/>
        </p:nvPicPr>
        <p:blipFill>
          <a:blip r:embed="rId2" cstate="print"/>
          <a:srcRect b="19832"/>
          <a:stretch>
            <a:fillRect/>
          </a:stretch>
        </p:blipFill>
        <p:spPr bwMode="ltGray">
          <a:xfrm>
            <a:off x="0" y="1744663"/>
            <a:ext cx="9144000" cy="5127625"/>
          </a:xfrm>
          <a:prstGeom prst="rect">
            <a:avLst/>
          </a:prstGeom>
          <a:noFill/>
        </p:spPr>
      </p:pic>
      <p:sp>
        <p:nvSpPr>
          <p:cNvPr id="3103" name="Rectangle 31"/>
          <p:cNvSpPr>
            <a:spLocks noChangeArrowheads="1"/>
          </p:cNvSpPr>
          <p:nvPr/>
        </p:nvSpPr>
        <p:spPr bwMode="white">
          <a:xfrm>
            <a:off x="0" y="0"/>
            <a:ext cx="9144000" cy="23923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3104" name="Freeform 32"/>
          <p:cNvSpPr>
            <a:spLocks/>
          </p:cNvSpPr>
          <p:nvPr/>
        </p:nvSpPr>
        <p:spPr bwMode="gray">
          <a:xfrm>
            <a:off x="2130425" y="1485900"/>
            <a:ext cx="7015163" cy="909638"/>
          </a:xfrm>
          <a:custGeom>
            <a:avLst/>
            <a:gdLst/>
            <a:ahLst/>
            <a:cxnLst>
              <a:cxn ang="0">
                <a:pos x="0" y="573"/>
              </a:cxn>
              <a:cxn ang="0">
                <a:pos x="4134" y="573"/>
              </a:cxn>
              <a:cxn ang="0">
                <a:pos x="4134" y="1"/>
              </a:cxn>
              <a:cxn ang="0">
                <a:pos x="322" y="0"/>
              </a:cxn>
              <a:cxn ang="0">
                <a:pos x="0" y="573"/>
              </a:cxn>
            </a:cxnLst>
            <a:rect l="0" t="0" r="r" b="b"/>
            <a:pathLst>
              <a:path w="4134" h="573">
                <a:moveTo>
                  <a:pt x="0" y="573"/>
                </a:moveTo>
                <a:lnTo>
                  <a:pt x="4134" y="573"/>
                </a:lnTo>
                <a:lnTo>
                  <a:pt x="4134" y="1"/>
                </a:lnTo>
                <a:lnTo>
                  <a:pt x="322" y="0"/>
                </a:lnTo>
                <a:lnTo>
                  <a:pt x="0" y="573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12549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3105" name="Freeform 33"/>
          <p:cNvSpPr>
            <a:spLocks/>
          </p:cNvSpPr>
          <p:nvPr/>
        </p:nvSpPr>
        <p:spPr bwMode="invGray">
          <a:xfrm>
            <a:off x="-6350" y="2379663"/>
            <a:ext cx="2139950" cy="4556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48" y="0"/>
              </a:cxn>
              <a:cxn ang="0">
                <a:pos x="1170" y="287"/>
              </a:cxn>
              <a:cxn ang="0">
                <a:pos x="0" y="286"/>
              </a:cxn>
              <a:cxn ang="0">
                <a:pos x="0" y="0"/>
              </a:cxn>
            </a:cxnLst>
            <a:rect l="0" t="0" r="r" b="b"/>
            <a:pathLst>
              <a:path w="1348" h="287">
                <a:moveTo>
                  <a:pt x="0" y="0"/>
                </a:moveTo>
                <a:lnTo>
                  <a:pt x="1348" y="0"/>
                </a:lnTo>
                <a:lnTo>
                  <a:pt x="1170" y="287"/>
                </a:lnTo>
                <a:lnTo>
                  <a:pt x="0" y="2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1608138"/>
            <a:ext cx="6324600" cy="685800"/>
          </a:xfrm>
        </p:spPr>
        <p:txBody>
          <a:bodyPr/>
          <a:lstStyle>
            <a:lvl1pPr>
              <a:defRPr sz="4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5638800"/>
            <a:ext cx="6400800" cy="533400"/>
          </a:xfrm>
        </p:spPr>
        <p:txBody>
          <a:bodyPr/>
          <a:lstStyle>
            <a:lvl1pPr marL="0" indent="0" algn="r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4C5E78-2163-40BF-98FF-8B66778B9A39}" type="slidenum">
              <a:rPr lang="he-IL"/>
              <a:pPr/>
              <a:t>‹#›</a:t>
            </a:fld>
            <a:endParaRPr lang="en-US"/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black">
          <a:xfrm>
            <a:off x="609600" y="1295400"/>
            <a:ext cx="10715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he-IL" sz="2400" b="1">
                <a:solidFill>
                  <a:schemeClr val="bg1"/>
                </a:solidFill>
                <a:cs typeface="Arial" charset="0"/>
              </a:rPr>
              <a:t>סמל חברה</a:t>
            </a:r>
            <a:endParaRPr 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C3ED0-6845-4077-B5B9-0A8224196D4A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62738" y="227013"/>
            <a:ext cx="2068512" cy="6170612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27013"/>
            <a:ext cx="6053138" cy="6170612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96CF6-89A9-45C3-B92E-17F5B0E99344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כותרת וטבל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06650" y="227013"/>
            <a:ext cx="6324600" cy="762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בלה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949825"/>
          </a:xfrm>
        </p:spPr>
        <p:txBody>
          <a:bodyPr/>
          <a:lstStyle/>
          <a:p>
            <a:r>
              <a:rPr lang="he-IL" smtClean="0"/>
              <a:t>לחץ על הסמל כדי להוסיף טבלה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D7F78750-B390-463F-B68E-DB756267A0FD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43060-63D5-4623-8C70-3A0EC2DFF625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ECAE5-6ED1-4C2F-B1A8-F87F6FEBBBDF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B2C2E-42C4-4355-9CDB-525928140AD5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FBC34-B452-4B33-B415-799BBC913511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F0BC0-4984-4A6C-8BA8-2CE06CC4E38D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6B56B-EEAC-4868-A43B-23AA3C33137F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7AD7D-5EC1-4475-94D9-D51D134C84E7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C9ABF-6D5C-45FD-9CAA-2865590F645B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3" name="Object 19"/>
          <p:cNvGraphicFramePr>
            <a:graphicFrameLocks noChangeAspect="1"/>
          </p:cNvGraphicFramePr>
          <p:nvPr/>
        </p:nvGraphicFramePr>
        <p:xfrm>
          <a:off x="2987675" y="2736850"/>
          <a:ext cx="6156325" cy="412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Image" r:id="rId15" imgW="7949206" imgH="5320635" progId="Photoshop.Image.6">
                  <p:embed/>
                </p:oleObj>
              </mc:Choice>
              <mc:Fallback>
                <p:oleObj name="Image" r:id="rId15" imgW="7949206" imgH="5320635" progId="Photoshop.Image.6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736850"/>
                        <a:ext cx="6156325" cy="412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5808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808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B2B2B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" name="Object 20"/>
          <p:cNvGraphicFramePr>
            <a:graphicFrameLocks noChangeAspect="1"/>
          </p:cNvGraphicFramePr>
          <p:nvPr/>
        </p:nvGraphicFramePr>
        <p:xfrm>
          <a:off x="0" y="0"/>
          <a:ext cx="914400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Image" r:id="rId17" imgW="8571429" imgH="1514286" progId="Photoshop.Image.6">
                  <p:embed/>
                </p:oleObj>
              </mc:Choice>
              <mc:Fallback>
                <p:oleObj name="Image" r:id="rId17" imgW="8571429" imgH="1514286" progId="Photoshop.Image.6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5808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808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B2B2B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5" name="Freeform 21"/>
          <p:cNvSpPr>
            <a:spLocks/>
          </p:cNvSpPr>
          <p:nvPr/>
        </p:nvSpPr>
        <p:spPr bwMode="gray">
          <a:xfrm>
            <a:off x="1828800" y="246063"/>
            <a:ext cx="7315200" cy="720725"/>
          </a:xfrm>
          <a:custGeom>
            <a:avLst/>
            <a:gdLst/>
            <a:ahLst/>
            <a:cxnLst>
              <a:cxn ang="0">
                <a:pos x="0" y="454"/>
              </a:cxn>
              <a:cxn ang="0">
                <a:pos x="4798" y="454"/>
              </a:cxn>
              <a:cxn ang="0">
                <a:pos x="4798" y="0"/>
              </a:cxn>
              <a:cxn ang="0">
                <a:pos x="382" y="3"/>
              </a:cxn>
              <a:cxn ang="0">
                <a:pos x="0" y="454"/>
              </a:cxn>
            </a:cxnLst>
            <a:rect l="0" t="0" r="r" b="b"/>
            <a:pathLst>
              <a:path w="4798" h="454">
                <a:moveTo>
                  <a:pt x="0" y="454"/>
                </a:moveTo>
                <a:lnTo>
                  <a:pt x="4798" y="454"/>
                </a:lnTo>
                <a:lnTo>
                  <a:pt x="4798" y="0"/>
                </a:lnTo>
                <a:lnTo>
                  <a:pt x="382" y="3"/>
                </a:lnTo>
                <a:lnTo>
                  <a:pt x="0" y="454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046" name="Freeform 22"/>
          <p:cNvSpPr>
            <a:spLocks/>
          </p:cNvSpPr>
          <p:nvPr/>
        </p:nvSpPr>
        <p:spPr bwMode="gray">
          <a:xfrm>
            <a:off x="0" y="966788"/>
            <a:ext cx="1828800" cy="288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38" y="0"/>
              </a:cxn>
              <a:cxn ang="0">
                <a:pos x="1138" y="182"/>
              </a:cxn>
              <a:cxn ang="0">
                <a:pos x="0" y="181"/>
              </a:cxn>
              <a:cxn ang="0">
                <a:pos x="0" y="0"/>
              </a:cxn>
            </a:cxnLst>
            <a:rect l="0" t="0" r="r" b="b"/>
            <a:pathLst>
              <a:path w="1338" h="182">
                <a:moveTo>
                  <a:pt x="0" y="0"/>
                </a:moveTo>
                <a:lnTo>
                  <a:pt x="1338" y="0"/>
                </a:lnTo>
                <a:lnTo>
                  <a:pt x="1138" y="182"/>
                </a:lnTo>
                <a:lnTo>
                  <a:pt x="0" y="1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406650" y="227013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fld id="{D5AC9B2A-2609-4740-9F53-27161BEC3F5D}" type="slidenum">
              <a:rPr lang="he-IL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1" eaLnBrk="1" fontAlgn="base" hangingPunct="1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4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97792" y="1559256"/>
            <a:ext cx="6203364" cy="685800"/>
          </a:xfrm>
        </p:spPr>
        <p:txBody>
          <a:bodyPr/>
          <a:lstStyle/>
          <a:p>
            <a:pPr algn="ctr" rtl="1"/>
            <a:r>
              <a:rPr lang="he-IL" sz="4000" dirty="0" smtClean="0">
                <a:cs typeface="Arial" charset="0"/>
              </a:rPr>
              <a:t>ישיבת פדגוגית - </a:t>
            </a:r>
            <a:r>
              <a:rPr lang="he-IL" sz="2000" dirty="0" smtClean="0">
                <a:cs typeface="Arial" charset="0"/>
              </a:rPr>
              <a:t>פתיחת שנה"ל תשע"ד</a:t>
            </a:r>
            <a:endParaRPr lang="en-US" sz="2000" dirty="0">
              <a:cs typeface="Arial" charset="0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286380" y="6286520"/>
            <a:ext cx="3500462" cy="428604"/>
          </a:xfrm>
        </p:spPr>
        <p:txBody>
          <a:bodyPr/>
          <a:lstStyle/>
          <a:p>
            <a:r>
              <a:rPr lang="he-IL" sz="2000" dirty="0" smtClean="0">
                <a:latin typeface="Tahoma" pitchFamily="34" charset="0"/>
                <a:cs typeface="Tahoma" pitchFamily="34" charset="0"/>
              </a:rPr>
              <a:t>מנהל ביה"ס :  שמואל קינן</a:t>
            </a:r>
          </a:p>
        </p:txBody>
      </p:sp>
      <p:pic>
        <p:nvPicPr>
          <p:cNvPr id="4" name="Picture 2" descr="C:\Documents and Settings\Administrator.COMP-002\שולחן העבודה\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52"/>
            <a:ext cx="3726437" cy="2794829"/>
          </a:xfrm>
          <a:prstGeom prst="cloud">
            <a:avLst/>
          </a:prstGeom>
          <a:ln w="9525" cap="rnd">
            <a:solidFill>
              <a:schemeClr val="accent5">
                <a:lumMod val="75000"/>
              </a:schemeClr>
            </a:solidFill>
          </a:ln>
          <a:effectLst>
            <a:softEdge rad="317500"/>
          </a:effectLst>
        </p:spPr>
      </p:pic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-442308" y="2398374"/>
            <a:ext cx="287116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Britannic Bold" pitchFamily="34" charset="0"/>
                <a:cs typeface="Narkisim" pitchFamily="2" charset="-79"/>
              </a:rPr>
              <a:t>תיכון "אהל שם" רמת גן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Britannic Bold" pitchFamily="34" charset="0"/>
              <a:cs typeface="Narkisim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Administrator.COMP-002\שולחן העבודה\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944" y="142852"/>
            <a:ext cx="1905043" cy="1428784"/>
          </a:xfrm>
          <a:prstGeom prst="cloud">
            <a:avLst/>
          </a:prstGeom>
          <a:ln w="9525" cap="rnd">
            <a:solidFill>
              <a:schemeClr val="accent5">
                <a:lumMod val="75000"/>
              </a:schemeClr>
            </a:solidFill>
          </a:ln>
          <a:effectLst>
            <a:softEdge rad="317500"/>
          </a:effectLst>
        </p:spPr>
      </p:pic>
      <p:sp>
        <p:nvSpPr>
          <p:cNvPr id="16" name="מציין מיקום של מספר שקופית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F0BC0-4984-4A6C-8BA8-2CE06CC4E38D}" type="slidenum">
              <a:rPr lang="he-IL" smtClean="0"/>
              <a:pPr/>
              <a:t>10</a:t>
            </a:fld>
            <a:endParaRPr lang="en-US"/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27296" y="970470"/>
            <a:ext cx="1602098" cy="34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Britannic Bold" pitchFamily="34" charset="0"/>
                <a:cs typeface="Narkisim" pitchFamily="2" charset="-79"/>
              </a:rPr>
              <a:t>תיכון "אהל שם" רמת גן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Britannic Bold" pitchFamily="34" charset="0"/>
              <a:cs typeface="Narkisim" pitchFamily="2" charset="-79"/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1857356" y="928670"/>
            <a:ext cx="6858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מספרי תלמידים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charset="0"/>
            </a:endParaRPr>
          </a:p>
        </p:txBody>
      </p:sp>
      <p:graphicFrame>
        <p:nvGraphicFramePr>
          <p:cNvPr id="12" name="טבלה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010882"/>
              </p:ext>
            </p:extLst>
          </p:nvPr>
        </p:nvGraphicFramePr>
        <p:xfrm>
          <a:off x="4929190" y="1571612"/>
          <a:ext cx="2702614" cy="1967865"/>
        </p:xfrm>
        <a:graphic>
          <a:graphicData uri="http://schemas.openxmlformats.org/drawingml/2006/table">
            <a:tbl>
              <a:tblPr rtl="1" bandRow="1"/>
              <a:tblGrid>
                <a:gridCol w="1369315"/>
                <a:gridCol w="1333299"/>
              </a:tblGrid>
              <a:tr h="370522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>
                          <a:solidFill>
                            <a:srgbClr val="336699"/>
                          </a:solidFill>
                          <a:effectLst/>
                          <a:latin typeface="David" pitchFamily="34" charset="-79"/>
                          <a:cs typeface="David" pitchFamily="34" charset="-79"/>
                        </a:rPr>
                        <a:t>שכבה</a:t>
                      </a:r>
                      <a:endParaRPr lang="he-IL" sz="2000" b="1" dirty="0">
                        <a:solidFill>
                          <a:srgbClr val="336699"/>
                        </a:solidFill>
                        <a:effectLst/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AC0C0"/>
                      </a:solidFill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C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>
                          <a:solidFill>
                            <a:srgbClr val="336699"/>
                          </a:solidFill>
                          <a:effectLst/>
                          <a:latin typeface="David" pitchFamily="34" charset="-79"/>
                          <a:cs typeface="David" pitchFamily="34" charset="-79"/>
                        </a:rPr>
                        <a:t>סה"כ</a:t>
                      </a:r>
                      <a:endParaRPr lang="he-IL" sz="2000" b="1" dirty="0">
                        <a:solidFill>
                          <a:srgbClr val="336699"/>
                        </a:solidFill>
                        <a:effectLst/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AC0C0"/>
                      </a:solidFill>
                    </a:lnR>
                    <a:lnT w="12700" cmpd="sng">
                      <a:solidFill>
                        <a:srgbClr val="AAC0C0"/>
                      </a:solidFill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C0C0">
                        <a:alpha val="20000"/>
                      </a:srgbClr>
                    </a:solidFill>
                  </a:tcPr>
                </a:tc>
              </a:tr>
              <a:tr h="267769"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20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ט'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20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391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AC0C0"/>
                      </a:solidFill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769"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20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י'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20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371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AC0C0"/>
                      </a:solidFill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76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he-IL" sz="20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יא'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20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359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AC0C0"/>
                      </a:solidFill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769"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2000" b="0" i="0" dirty="0" err="1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יב</a:t>
                      </a:r>
                      <a:r>
                        <a:rPr lang="he-IL" sz="20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'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20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363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AC0C0"/>
                      </a:solidFill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769"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endParaRPr lang="he-IL" sz="2000" b="0" i="0" dirty="0" smtClean="0">
                        <a:solidFill>
                          <a:srgbClr val="336699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endParaRPr lang="he-IL" sz="2000" b="0" i="0" dirty="0" smtClean="0">
                        <a:solidFill>
                          <a:srgbClr val="336699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AC0C0"/>
                      </a:solidFill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Rectangle 4"/>
          <p:cNvSpPr txBox="1">
            <a:spLocks noChangeArrowheads="1"/>
          </p:cNvSpPr>
          <p:nvPr/>
        </p:nvSpPr>
        <p:spPr bwMode="white">
          <a:xfrm>
            <a:off x="2571736" y="285728"/>
            <a:ext cx="630555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ישיבה פדגוגית - </a:t>
            </a:r>
            <a:r>
              <a:rPr kumimoji="0" lang="he-IL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פתיחת שנה"ל תשע"ד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charset="0"/>
            </a:endParaRPr>
          </a:p>
        </p:txBody>
      </p:sp>
      <p:graphicFrame>
        <p:nvGraphicFramePr>
          <p:cNvPr id="11" name="טבלה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010882"/>
              </p:ext>
            </p:extLst>
          </p:nvPr>
        </p:nvGraphicFramePr>
        <p:xfrm>
          <a:off x="2214546" y="4000504"/>
          <a:ext cx="4631440" cy="771525"/>
        </p:xfrm>
        <a:graphic>
          <a:graphicData uri="http://schemas.openxmlformats.org/drawingml/2006/table">
            <a:tbl>
              <a:tblPr rtl="1" bandRow="1"/>
              <a:tblGrid>
                <a:gridCol w="4631440"/>
              </a:tblGrid>
              <a:tr h="370522"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1" dirty="0" smtClean="0">
                          <a:solidFill>
                            <a:srgbClr val="336699"/>
                          </a:solidFill>
                          <a:effectLst/>
                          <a:latin typeface="David" pitchFamily="34" charset="-79"/>
                          <a:cs typeface="David" pitchFamily="34" charset="-79"/>
                        </a:rPr>
                        <a:t>סה"כ :    1484 תלמידים בביה"ס</a:t>
                      </a:r>
                      <a:endParaRPr lang="he-IL" sz="2400" b="1" dirty="0">
                        <a:solidFill>
                          <a:srgbClr val="336699"/>
                        </a:solidFill>
                        <a:effectLst/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AC0C0"/>
                      </a:solidFill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769"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20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     מתוכם :  212 תלמידים מגבעת</a:t>
                      </a:r>
                      <a:r>
                        <a:rPr lang="he-IL" sz="2000" b="0" i="0" baseline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 שמואל</a:t>
                      </a:r>
                      <a:endParaRPr lang="he-IL" sz="2000" b="0" i="0" dirty="0" smtClean="0">
                        <a:solidFill>
                          <a:srgbClr val="336699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Administrator.COMP-002\שולחן העבודה\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0944" y="142852"/>
            <a:ext cx="1905043" cy="1428784"/>
          </a:xfrm>
          <a:prstGeom prst="cloud">
            <a:avLst/>
          </a:prstGeom>
          <a:ln w="9525" cap="rnd">
            <a:solidFill>
              <a:schemeClr val="accent5">
                <a:lumMod val="75000"/>
              </a:schemeClr>
            </a:solidFill>
          </a:ln>
          <a:effectLst>
            <a:softEdge rad="317500"/>
          </a:effectLst>
        </p:spPr>
      </p:pic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1785918" y="928670"/>
            <a:ext cx="6929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מורים חדשים - תשע"ד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27296" y="970470"/>
            <a:ext cx="1602098" cy="34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Britannic Bold" pitchFamily="34" charset="0"/>
                <a:cs typeface="Narkisim" pitchFamily="2" charset="-79"/>
              </a:rPr>
              <a:t>תיכון "אהל שם" רמת גן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Britannic Bold" pitchFamily="34" charset="0"/>
              <a:cs typeface="Narkisim" pitchFamily="2" charset="-79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white">
          <a:xfrm>
            <a:off x="2571736" y="285728"/>
            <a:ext cx="630555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ישיבה פדגוגית - </a:t>
            </a:r>
            <a:r>
              <a:rPr kumimoji="0" lang="he-IL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פתיחת שנה"ל תשע"ד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8972" y="2655057"/>
            <a:ext cx="150019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אורית </a:t>
            </a:r>
            <a:r>
              <a:rPr lang="he-I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קנובליך</a:t>
            </a:r>
            <a:endParaRPr lang="he-I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  <a:p>
            <a:pPr algn="ctr"/>
            <a:r>
              <a:rPr lang="he-IL" sz="1400" dirty="0" smtClean="0">
                <a:cs typeface="David" pitchFamily="2" charset="-79"/>
              </a:rPr>
              <a:t>פיסיקה ורובוטיקה</a:t>
            </a:r>
            <a:endParaRPr lang="he-IL" sz="1400" dirty="0">
              <a:cs typeface="David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47544" y="2655057"/>
            <a:ext cx="150019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בוריס גורביץ</a:t>
            </a:r>
          </a:p>
          <a:p>
            <a:pPr algn="ctr"/>
            <a:r>
              <a:rPr lang="he-IL" sz="1400" dirty="0" smtClean="0">
                <a:cs typeface="David" pitchFamily="2" charset="-79"/>
              </a:rPr>
              <a:t>מדעי החברה</a:t>
            </a:r>
            <a:endParaRPr lang="he-IL" sz="1400" dirty="0">
              <a:cs typeface="David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21553" y="2666932"/>
            <a:ext cx="150019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בני הוד</a:t>
            </a:r>
          </a:p>
          <a:p>
            <a:pPr algn="ctr"/>
            <a:r>
              <a:rPr lang="he-IL" sz="1400" dirty="0" smtClean="0">
                <a:cs typeface="David" pitchFamily="2" charset="-79"/>
              </a:rPr>
              <a:t>רובוטיקה </a:t>
            </a:r>
            <a:endParaRPr lang="he-IL" sz="1400" dirty="0">
              <a:cs typeface="David" pitchFamily="2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19312" y="2666932"/>
            <a:ext cx="150019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גולן כימיה</a:t>
            </a:r>
          </a:p>
          <a:p>
            <a:pPr algn="ctr"/>
            <a:r>
              <a:rPr lang="he-IL" sz="1400" dirty="0" smtClean="0">
                <a:cs typeface="David" pitchFamily="2" charset="-79"/>
              </a:rPr>
              <a:t>חינוך גופני </a:t>
            </a:r>
            <a:endParaRPr lang="he-IL" sz="1400" dirty="0">
              <a:cs typeface="David" pitchFamily="2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69383" y="2654869"/>
            <a:ext cx="150019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דודי גרובר</a:t>
            </a:r>
          </a:p>
          <a:p>
            <a:pPr algn="ctr"/>
            <a:r>
              <a:rPr lang="he-IL" sz="1400" dirty="0" smtClean="0">
                <a:cs typeface="David" pitchFamily="2" charset="-79"/>
              </a:rPr>
              <a:t>חינוך גופני </a:t>
            </a:r>
            <a:endParaRPr lang="he-IL" sz="1400" dirty="0">
              <a:cs typeface="David" pitchFamily="2" charset="-79"/>
            </a:endParaRPr>
          </a:p>
        </p:txBody>
      </p:sp>
      <p:pic>
        <p:nvPicPr>
          <p:cNvPr id="2057" name="Picture 9" descr="C:\פרוייקטים\פתיחת-שנה\תמונות-מורים\מוקטנות\זהבית-רוגוב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536" y="3321937"/>
            <a:ext cx="1143008" cy="10776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595222" y="4310194"/>
            <a:ext cx="150019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זהבית </a:t>
            </a:r>
            <a:r>
              <a:rPr lang="he-I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רוגוב</a:t>
            </a:r>
            <a:endParaRPr lang="he-I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  <a:p>
            <a:pPr algn="ctr"/>
            <a:r>
              <a:rPr lang="he-IL" sz="1400" dirty="0" smtClean="0">
                <a:cs typeface="David" pitchFamily="2" charset="-79"/>
              </a:rPr>
              <a:t>ביולוגיה</a:t>
            </a:r>
            <a:endParaRPr lang="he-IL" sz="1400" dirty="0">
              <a:cs typeface="David" pitchFamily="2" charset="-79"/>
            </a:endParaRPr>
          </a:p>
        </p:txBody>
      </p:sp>
      <p:pic>
        <p:nvPicPr>
          <p:cNvPr id="2058" name="Picture 10" descr="C:\פרוייקטים\פתיחת-שנה\תמונות-מורים\מוקטנות\חזי-רזניקוב.jpg"/>
          <p:cNvPicPr>
            <a:picLocks noChangeAspect="1" noChangeArrowheads="1"/>
          </p:cNvPicPr>
          <p:nvPr/>
        </p:nvPicPr>
        <p:blipFill>
          <a:blip r:embed="rId5" cstate="print"/>
          <a:srcRect r="3314"/>
          <a:stretch>
            <a:fillRect/>
          </a:stretch>
        </p:blipFill>
        <p:spPr bwMode="auto">
          <a:xfrm>
            <a:off x="2143108" y="3321937"/>
            <a:ext cx="1175653" cy="10715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1952544" y="4298131"/>
            <a:ext cx="150019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חזי </a:t>
            </a:r>
            <a:r>
              <a:rPr lang="he-I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רזניקוב</a:t>
            </a:r>
            <a:endParaRPr lang="he-I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  <a:p>
            <a:pPr algn="ctr"/>
            <a:r>
              <a:rPr lang="he-IL" sz="1400" dirty="0" smtClean="0">
                <a:cs typeface="David" pitchFamily="2" charset="-79"/>
              </a:rPr>
              <a:t>מדעי המחשב</a:t>
            </a:r>
            <a:endParaRPr lang="he-IL" sz="1400" dirty="0">
              <a:cs typeface="David" pitchFamily="2" charset="-79"/>
            </a:endParaRPr>
          </a:p>
        </p:txBody>
      </p:sp>
      <p:pic>
        <p:nvPicPr>
          <p:cNvPr id="2059" name="Picture 11" descr="C:\פרוייקטים\פתיחת-שנה\תמונות-מורים\מוקטנות\ילנה-צרניק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52930" y="3308365"/>
            <a:ext cx="1214446" cy="11159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3309866" y="4310194"/>
            <a:ext cx="150019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ילנה </a:t>
            </a:r>
            <a:r>
              <a:rPr lang="he-I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צ'רניק</a:t>
            </a:r>
            <a:endParaRPr lang="he-I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  <a:p>
            <a:pPr algn="ctr"/>
            <a:r>
              <a:rPr lang="he-IL" sz="1400" dirty="0" smtClean="0">
                <a:cs typeface="David" pitchFamily="2" charset="-79"/>
              </a:rPr>
              <a:t>מתמטיקה</a:t>
            </a:r>
            <a:endParaRPr lang="he-IL" sz="1400" dirty="0">
              <a:cs typeface="David" pitchFamily="2" charset="-79"/>
            </a:endParaRPr>
          </a:p>
        </p:txBody>
      </p:sp>
      <p:pic>
        <p:nvPicPr>
          <p:cNvPr id="2060" name="Picture 12" descr="C:\פרוייקטים\פתיחת-שנה\תמונות-מורים\מוקטנות\ליטל-יפרח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98189" y="3298187"/>
            <a:ext cx="1172505" cy="1143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" name="TextBox 27"/>
          <p:cNvSpPr txBox="1"/>
          <p:nvPr/>
        </p:nvSpPr>
        <p:spPr>
          <a:xfrm>
            <a:off x="4595750" y="4321881"/>
            <a:ext cx="150019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ליטל יפרח</a:t>
            </a:r>
          </a:p>
          <a:p>
            <a:pPr algn="ctr"/>
            <a:r>
              <a:rPr lang="he-IL" sz="1400" dirty="0" smtClean="0">
                <a:cs typeface="David" pitchFamily="2" charset="-79"/>
              </a:rPr>
              <a:t>לשון </a:t>
            </a:r>
            <a:endParaRPr lang="he-IL" sz="1400" dirty="0">
              <a:cs typeface="David" pitchFamily="2" charset="-79"/>
            </a:endParaRPr>
          </a:p>
        </p:txBody>
      </p:sp>
      <p:pic>
        <p:nvPicPr>
          <p:cNvPr id="2061" name="Picture 13" descr="C:\פרוייקטים\פתיחת-שנה\תמונות-מורים\מוקטנות\מאיר-ליכט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99" y="3298188"/>
            <a:ext cx="1154882" cy="11270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5881634" y="4321881"/>
            <a:ext cx="1500198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מאיר </a:t>
            </a:r>
            <a:r>
              <a:rPr lang="he-I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ליכט</a:t>
            </a:r>
            <a:endParaRPr lang="he-I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  <a:p>
            <a:pPr algn="ctr"/>
            <a:r>
              <a:rPr lang="he-IL" sz="1400" dirty="0" smtClean="0">
                <a:cs typeface="David" pitchFamily="2" charset="-79"/>
              </a:rPr>
              <a:t>מתמטיקה ומדעי המחשב </a:t>
            </a:r>
            <a:endParaRPr lang="he-IL" sz="1400" dirty="0">
              <a:cs typeface="David" pitchFamily="2" charset="-79"/>
            </a:endParaRPr>
          </a:p>
        </p:txBody>
      </p:sp>
      <p:pic>
        <p:nvPicPr>
          <p:cNvPr id="2062" name="Picture 14" descr="C:\פרוייקטים\פתיחת-שנה\תמונות-מורים\מוקטנות\מיטל-קול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9536" y="5036449"/>
            <a:ext cx="1180337" cy="11430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2" name="TextBox 31"/>
          <p:cNvSpPr txBox="1"/>
          <p:nvPr/>
        </p:nvSpPr>
        <p:spPr>
          <a:xfrm>
            <a:off x="595222" y="6108019"/>
            <a:ext cx="150019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מיטל קול</a:t>
            </a:r>
          </a:p>
          <a:p>
            <a:pPr algn="ctr"/>
            <a:r>
              <a:rPr lang="he-IL" sz="1400" dirty="0" smtClean="0">
                <a:cs typeface="David" pitchFamily="2" charset="-79"/>
              </a:rPr>
              <a:t>חינוך מיוחד</a:t>
            </a:r>
            <a:endParaRPr lang="he-IL" sz="1400" dirty="0">
              <a:cs typeface="David" pitchFamily="2" charset="-79"/>
            </a:endParaRPr>
          </a:p>
        </p:txBody>
      </p:sp>
      <p:pic>
        <p:nvPicPr>
          <p:cNvPr id="2063" name="Picture 15" descr="C:\פרוייקטים\פתיחת-שנה\תמונות-מורים\מוקטנות\נדב-רסולי.jpg"/>
          <p:cNvPicPr>
            <a:picLocks noChangeAspect="1" noChangeArrowheads="1"/>
          </p:cNvPicPr>
          <p:nvPr/>
        </p:nvPicPr>
        <p:blipFill>
          <a:blip r:embed="rId10" cstate="print"/>
          <a:srcRect r="3978"/>
          <a:stretch>
            <a:fillRect/>
          </a:stretch>
        </p:blipFill>
        <p:spPr bwMode="auto">
          <a:xfrm>
            <a:off x="2143108" y="5036449"/>
            <a:ext cx="1214446" cy="1146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4" name="TextBox 33"/>
          <p:cNvSpPr txBox="1"/>
          <p:nvPr/>
        </p:nvSpPr>
        <p:spPr>
          <a:xfrm>
            <a:off x="1952544" y="6107831"/>
            <a:ext cx="150019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נדב </a:t>
            </a:r>
            <a:r>
              <a:rPr lang="he-I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רסולי</a:t>
            </a:r>
            <a:endParaRPr lang="he-I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  <a:p>
            <a:pPr algn="ctr"/>
            <a:r>
              <a:rPr lang="he-IL" sz="1400" dirty="0" smtClean="0">
                <a:cs typeface="David" pitchFamily="2" charset="-79"/>
              </a:rPr>
              <a:t>ספרות</a:t>
            </a:r>
            <a:endParaRPr lang="he-IL" sz="1400" dirty="0">
              <a:cs typeface="David" pitchFamily="2" charset="-79"/>
            </a:endParaRPr>
          </a:p>
        </p:txBody>
      </p:sp>
      <p:pic>
        <p:nvPicPr>
          <p:cNvPr id="2064" name="Picture 16" descr="C:\פרוייקטים\פתיחת-שנה\תמונות-מורים\מוקטנות\עמי-שילה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76681" y="5032843"/>
            <a:ext cx="1190508" cy="11584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285928" y="6095100"/>
            <a:ext cx="150019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עמי שילה</a:t>
            </a:r>
          </a:p>
          <a:p>
            <a:pPr algn="ctr"/>
            <a:r>
              <a:rPr lang="he-IL" sz="1400" dirty="0" smtClean="0">
                <a:cs typeface="David" pitchFamily="2" charset="-79"/>
              </a:rPr>
              <a:t>פיסיקה</a:t>
            </a:r>
            <a:endParaRPr lang="he-IL" sz="1400" dirty="0">
              <a:cs typeface="David" pitchFamily="2" charset="-79"/>
            </a:endParaRPr>
          </a:p>
        </p:txBody>
      </p:sp>
      <p:pic>
        <p:nvPicPr>
          <p:cNvPr id="2065" name="Picture 17" descr="C:\פרוייקטים\פתיחת-שנה\תמונות-מורים\מוקטנות\רחלי-פורת.jpg"/>
          <p:cNvPicPr>
            <a:picLocks noChangeAspect="1" noChangeArrowheads="1"/>
          </p:cNvPicPr>
          <p:nvPr/>
        </p:nvPicPr>
        <p:blipFill>
          <a:blip r:embed="rId12" cstate="print"/>
          <a:srcRect l="5374" r="3261"/>
          <a:stretch>
            <a:fillRect/>
          </a:stretch>
        </p:blipFill>
        <p:spPr bwMode="auto">
          <a:xfrm>
            <a:off x="4810064" y="5036449"/>
            <a:ext cx="1143008" cy="11430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4655313" y="6096144"/>
            <a:ext cx="150019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רחלי פורת</a:t>
            </a:r>
          </a:p>
          <a:p>
            <a:pPr algn="ctr"/>
            <a:r>
              <a:rPr lang="he-IL" sz="1400" dirty="0" smtClean="0">
                <a:cs typeface="David" pitchFamily="2" charset="-79"/>
              </a:rPr>
              <a:t>תנ"ך</a:t>
            </a:r>
            <a:endParaRPr lang="he-IL" sz="1400" dirty="0">
              <a:cs typeface="David" pitchFamily="2" charset="-79"/>
            </a:endParaRPr>
          </a:p>
        </p:txBody>
      </p:sp>
      <p:pic>
        <p:nvPicPr>
          <p:cNvPr id="2066" name="Picture 18" descr="C:\פרוייקטים\פתיחת-שנה\תמונות-מורים\מוקטנות\שמעון-ביטון.jpg"/>
          <p:cNvPicPr>
            <a:picLocks noChangeAspect="1" noChangeArrowheads="1"/>
          </p:cNvPicPr>
          <p:nvPr/>
        </p:nvPicPr>
        <p:blipFill>
          <a:blip r:embed="rId13" cstate="print"/>
          <a:srcRect l="9910" r="10806"/>
          <a:stretch>
            <a:fillRect/>
          </a:stretch>
        </p:blipFill>
        <p:spPr bwMode="auto">
          <a:xfrm>
            <a:off x="6095948" y="5036449"/>
            <a:ext cx="1071570" cy="1174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0" name="TextBox 39"/>
          <p:cNvSpPr txBox="1"/>
          <p:nvPr/>
        </p:nvSpPr>
        <p:spPr>
          <a:xfrm>
            <a:off x="5857696" y="6096144"/>
            <a:ext cx="150019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שמעון ביטון</a:t>
            </a:r>
          </a:p>
          <a:p>
            <a:pPr algn="ctr"/>
            <a:r>
              <a:rPr lang="he-IL" sz="1400" dirty="0" smtClean="0">
                <a:cs typeface="David" pitchFamily="2" charset="-79"/>
              </a:rPr>
              <a:t>היסטוריה</a:t>
            </a:r>
            <a:endParaRPr lang="he-IL" sz="1400" dirty="0">
              <a:cs typeface="David" pitchFamily="2" charset="-79"/>
            </a:endParaRPr>
          </a:p>
        </p:txBody>
      </p:sp>
      <p:pic>
        <p:nvPicPr>
          <p:cNvPr id="2067" name="Picture 19" descr="C:\פרוייקטים\פתיחת-שנה\תמונות-מורים\מוקטנות\אורית-קנובליך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3286" y="1607425"/>
            <a:ext cx="1142982" cy="1121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68" name="Picture 20" descr="C:\פרוייקטים\פתיחת-שנה\תמונות-מורים\מוקטנות\בוריס-גורביץ.jpg"/>
          <p:cNvPicPr>
            <a:picLocks noChangeAspect="1" noChangeArrowheads="1"/>
          </p:cNvPicPr>
          <p:nvPr/>
        </p:nvPicPr>
        <p:blipFill>
          <a:blip r:embed="rId15" cstate="print"/>
          <a:srcRect l="5376" r="3231"/>
          <a:stretch>
            <a:fillRect/>
          </a:stretch>
        </p:blipFill>
        <p:spPr bwMode="auto">
          <a:xfrm>
            <a:off x="2149493" y="1607424"/>
            <a:ext cx="1112498" cy="11430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69" name="Picture 21" descr="C:\פרוייקטים\פתיחת-שנה\תמונות-מורים\מוקטנות\בני-הוד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404866" y="1604071"/>
            <a:ext cx="1214446" cy="11574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70" name="Picture 22" descr="C:\פרוייקטים\פתיחת-שנה\תמונות-מורים\מוקטנות\גולן-כימיה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02625" y="1583487"/>
            <a:ext cx="1214446" cy="11820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71" name="Picture 23" descr="C:\פרוייקטים\פתיחת-שנה\תמונות-מורים\מוקטנות\גרובר-דודי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000385" y="1583675"/>
            <a:ext cx="1216470" cy="1143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Administrator.COMP-002\שולחן העבודה\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0944" y="142852"/>
            <a:ext cx="1905043" cy="1428784"/>
          </a:xfrm>
          <a:prstGeom prst="cloud">
            <a:avLst/>
          </a:prstGeom>
          <a:ln w="9525" cap="rnd">
            <a:solidFill>
              <a:schemeClr val="accent5">
                <a:lumMod val="75000"/>
              </a:schemeClr>
            </a:solidFill>
          </a:ln>
          <a:effectLst>
            <a:softEdge rad="317500"/>
          </a:effectLst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357158" y="1785926"/>
            <a:ext cx="8215370" cy="471490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lvl="0" indent="-320040" algn="ctr" rtl="1">
              <a:spcBef>
                <a:spcPts val="700"/>
              </a:spcBef>
              <a:buClr>
                <a:schemeClr val="accent2"/>
              </a:buClr>
              <a:buSzPct val="100000"/>
              <a:defRPr/>
            </a:pPr>
            <a:r>
              <a:rPr lang="he-IL" sz="24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הבוגר שלנו יסיים את לימודיו בבית החינוך והדעת </a:t>
            </a:r>
          </a:p>
          <a:p>
            <a:pPr marL="320040" lvl="0" indent="-320040" algn="ctr" rtl="1">
              <a:spcBef>
                <a:spcPts val="700"/>
              </a:spcBef>
              <a:buClr>
                <a:schemeClr val="accent2"/>
              </a:buClr>
              <a:buSzPct val="100000"/>
              <a:defRPr/>
            </a:pPr>
            <a:r>
              <a:rPr lang="he-IL" sz="24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אהל שם</a:t>
            </a:r>
          </a:p>
          <a:p>
            <a:pPr marL="320040" lvl="0" indent="-320040" algn="ctr" rtl="1">
              <a:spcBef>
                <a:spcPts val="700"/>
              </a:spcBef>
              <a:buClr>
                <a:schemeClr val="accent2"/>
              </a:buClr>
              <a:buSzPct val="100000"/>
              <a:defRPr/>
            </a:pPr>
            <a:r>
              <a:rPr lang="he-IL" sz="24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נכון* ומוכן* </a:t>
            </a:r>
          </a:p>
          <a:p>
            <a:pPr marL="320040" lvl="0" indent="-320040" algn="ctr" rtl="1">
              <a:spcBef>
                <a:spcPts val="700"/>
              </a:spcBef>
              <a:buClr>
                <a:schemeClr val="accent2"/>
              </a:buClr>
              <a:buSzPct val="100000"/>
              <a:defRPr/>
            </a:pPr>
            <a:r>
              <a:rPr lang="he-IL" sz="24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       להשתלב בחברה כאדם בעל ערכים  דמוקרטים , השואף לפתח יוזמות, לממש את יכולותיו ולתרום לזולת, לחברה ולמדינת ישראל בכל התחומים בהם יבחר לפעול.</a:t>
            </a:r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1785918" y="928670"/>
            <a:ext cx="6929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אהל שם - דמות הבוגר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27296" y="970470"/>
            <a:ext cx="1602098" cy="34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Britannic Bold" pitchFamily="34" charset="0"/>
                <a:cs typeface="Narkisim" pitchFamily="2" charset="-79"/>
              </a:rPr>
              <a:t>תיכון "אהל שם" רמת גן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Britannic Bold" pitchFamily="34" charset="0"/>
              <a:cs typeface="Narkisim" pitchFamily="2" charset="-79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white">
          <a:xfrm>
            <a:off x="2571736" y="285728"/>
            <a:ext cx="630555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ישיבה פדגוגית - </a:t>
            </a:r>
            <a:r>
              <a:rPr kumimoji="0" lang="he-IL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פתיחת שנה"ל תשע"ד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charset="0"/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785786" y="4572008"/>
            <a:ext cx="7143800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he-IL" sz="1600" b="1" dirty="0" smtClean="0">
                <a:solidFill>
                  <a:schemeClr val="tx1">
                    <a:lumMod val="75000"/>
                  </a:schemeClr>
                </a:solidFill>
                <a:latin typeface="Rockwell" pitchFamily="18" charset="0"/>
                <a:cs typeface="David" pitchFamily="34" charset="-79"/>
              </a:rPr>
              <a:t>*נכון –</a:t>
            </a:r>
            <a:r>
              <a:rPr lang="he-IL" sz="1600" b="1" dirty="0" err="1" smtClean="0">
                <a:solidFill>
                  <a:schemeClr val="tx1">
                    <a:lumMod val="75000"/>
                  </a:schemeClr>
                </a:solidFill>
                <a:latin typeface="Rockwell" pitchFamily="18" charset="0"/>
                <a:cs typeface="David" pitchFamily="34" charset="-79"/>
              </a:rPr>
              <a:t> </a:t>
            </a:r>
            <a:r>
              <a:rPr lang="he-IL" sz="1600" dirty="0" err="1" smtClean="0">
                <a:solidFill>
                  <a:schemeClr val="tx1">
                    <a:lumMod val="75000"/>
                  </a:schemeClr>
                </a:solidFill>
                <a:latin typeface="Rockwell" pitchFamily="18" charset="0"/>
                <a:cs typeface="David" pitchFamily="34" charset="-79"/>
              </a:rPr>
              <a:t>  </a:t>
            </a:r>
            <a:r>
              <a:rPr lang="he-IL" sz="1600" dirty="0" smtClean="0">
                <a:solidFill>
                  <a:schemeClr val="tx1">
                    <a:lumMod val="75000"/>
                  </a:schemeClr>
                </a:solidFill>
                <a:latin typeface="Rockwell" pitchFamily="18" charset="0"/>
                <a:cs typeface="David" pitchFamily="34" charset="-79"/>
              </a:rPr>
              <a:t>חדור מוטיבציה לממש את יכולותיו ,להשתלב בחברה הדמוקרטית, לפתח יוזמות  </a:t>
            </a:r>
          </a:p>
          <a:p>
            <a:pPr algn="r">
              <a:lnSpc>
                <a:spcPct val="150000"/>
              </a:lnSpc>
            </a:pPr>
            <a:r>
              <a:rPr lang="he-IL" sz="1600" dirty="0" smtClean="0">
                <a:solidFill>
                  <a:schemeClr val="tx1">
                    <a:lumMod val="75000"/>
                  </a:schemeClr>
                </a:solidFill>
                <a:latin typeface="Rockwell" pitchFamily="18" charset="0"/>
                <a:cs typeface="David" pitchFamily="34" charset="-79"/>
              </a:rPr>
              <a:t>  ולתרום לחברה ולמדינה בכל תחום שיבחר</a:t>
            </a:r>
            <a:r>
              <a:rPr lang="he-IL" sz="1600" b="1" dirty="0" smtClean="0">
                <a:solidFill>
                  <a:schemeClr val="tx1">
                    <a:lumMod val="75000"/>
                  </a:schemeClr>
                </a:solidFill>
                <a:latin typeface="Rockwell" pitchFamily="18" charset="0"/>
                <a:cs typeface="David" pitchFamily="34" charset="-79"/>
              </a:rPr>
              <a:t>.</a:t>
            </a:r>
          </a:p>
          <a:p>
            <a:pPr algn="r">
              <a:lnSpc>
                <a:spcPct val="80000"/>
              </a:lnSpc>
            </a:pPr>
            <a:endParaRPr lang="he-IL" sz="1600" b="1" dirty="0" smtClean="0">
              <a:solidFill>
                <a:schemeClr val="tx1">
                  <a:lumMod val="75000"/>
                </a:schemeClr>
              </a:solidFill>
              <a:latin typeface="Rockwell" pitchFamily="18" charset="0"/>
              <a:cs typeface="David" pitchFamily="34" charset="-79"/>
            </a:endParaRPr>
          </a:p>
          <a:p>
            <a:pPr algn="r">
              <a:lnSpc>
                <a:spcPct val="150000"/>
              </a:lnSpc>
            </a:pPr>
            <a:r>
              <a:rPr lang="he-IL" sz="1600" b="1" dirty="0" smtClean="0">
                <a:solidFill>
                  <a:schemeClr val="tx1">
                    <a:lumMod val="75000"/>
                  </a:schemeClr>
                </a:solidFill>
                <a:latin typeface="Rockwell" pitchFamily="18" charset="0"/>
                <a:cs typeface="David" pitchFamily="34" charset="-79"/>
              </a:rPr>
              <a:t>*מוכן-  </a:t>
            </a:r>
            <a:r>
              <a:rPr lang="he-IL" sz="1600" dirty="0" smtClean="0">
                <a:solidFill>
                  <a:schemeClr val="tx1">
                    <a:lumMod val="75000"/>
                  </a:schemeClr>
                </a:solidFill>
                <a:latin typeface="Rockwell" pitchFamily="18" charset="0"/>
                <a:cs typeface="David" pitchFamily="34" charset="-79"/>
              </a:rPr>
              <a:t>מצויד  בהישגים, תחושת מסוגלות, ערכים וכישורים המאפשרים לפתוח דלתות,               להשתלב ,לתרום ולפתח יוזמות במדינת ישראל/בעולם</a:t>
            </a:r>
            <a:endParaRPr lang="he-IL" sz="16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Administrator.COMP-002\שולחן העבודה\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0944" y="142852"/>
            <a:ext cx="1905043" cy="1428784"/>
          </a:xfrm>
          <a:prstGeom prst="cloud">
            <a:avLst/>
          </a:prstGeom>
          <a:ln w="9525" cap="rnd">
            <a:solidFill>
              <a:schemeClr val="accent5">
                <a:lumMod val="75000"/>
              </a:schemeClr>
            </a:solidFill>
          </a:ln>
          <a:effectLst>
            <a:softEdge rad="317500"/>
          </a:effectLst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357158" y="1785926"/>
            <a:ext cx="8215370" cy="321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lvl="0" indent="-320040" algn="ctr" rtl="1"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100000"/>
              <a:defRPr/>
            </a:pPr>
            <a:r>
              <a:rPr lang="he-IL" sz="24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מורה ומחנך בתיכון "אהל שם" יכוון, יעודד, יגייס, יתמוך, </a:t>
            </a:r>
          </a:p>
          <a:p>
            <a:pPr marL="320040" lvl="0" indent="-320040" algn="ctr" rtl="1"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100000"/>
              <a:defRPr/>
            </a:pPr>
            <a:r>
              <a:rPr lang="he-IL" sz="24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ויאפשר לכל תלמיד/ה </a:t>
            </a:r>
          </a:p>
          <a:p>
            <a:pPr marL="320040" lvl="0" indent="-320040" algn="ctr" rtl="1"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100000"/>
              <a:defRPr/>
            </a:pPr>
            <a:r>
              <a:rPr lang="he-IL" sz="24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למצות באופן מיטבי את יכולותיו, להגיע להישגים בלימודים, </a:t>
            </a:r>
          </a:p>
          <a:p>
            <a:pPr marL="320040" lvl="0" indent="-320040" algn="ctr" rtl="1"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100000"/>
              <a:defRPr/>
            </a:pPr>
            <a:r>
              <a:rPr lang="he-IL" sz="24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להפנים ערכים ולגבש זהות  יהודית - ישראלית, דמוקרטית, </a:t>
            </a:r>
          </a:p>
          <a:p>
            <a:pPr marL="320040" lvl="0" indent="-320040" algn="ctr" rtl="1"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100000"/>
              <a:defRPr/>
            </a:pPr>
            <a:r>
              <a:rPr lang="he-IL" sz="24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 מעורבת ויוזמת. </a:t>
            </a:r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1785918" y="928670"/>
            <a:ext cx="6929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התפיסה החינוכית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27296" y="970470"/>
            <a:ext cx="1602098" cy="34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Britannic Bold" pitchFamily="34" charset="0"/>
                <a:cs typeface="Narkisim" pitchFamily="2" charset="-79"/>
              </a:rPr>
              <a:t>תיכון "אהל שם" רמת גן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Britannic Bold" pitchFamily="34" charset="0"/>
              <a:cs typeface="Narkisim" pitchFamily="2" charset="-79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white">
          <a:xfrm>
            <a:off x="2571736" y="285728"/>
            <a:ext cx="630555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ישיבה פדגוגית - </a:t>
            </a:r>
            <a:r>
              <a:rPr kumimoji="0" lang="he-IL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פתיחת שנה"ל תשע"ד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Administrator.COMP-002\שולחן העבודה\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0944" y="142852"/>
            <a:ext cx="1905043" cy="1428784"/>
          </a:xfrm>
          <a:prstGeom prst="cloud">
            <a:avLst/>
          </a:prstGeom>
          <a:ln w="9525" cap="rnd">
            <a:solidFill>
              <a:schemeClr val="accent5">
                <a:lumMod val="75000"/>
              </a:schemeClr>
            </a:solidFill>
          </a:ln>
          <a:effectLst>
            <a:softEdge rad="317500"/>
          </a:effectLst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357158" y="1785926"/>
            <a:ext cx="8215370" cy="321471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lvl="0" indent="-320040" algn="ctr" rtl="1"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100000"/>
              <a:defRPr/>
            </a:pPr>
            <a:r>
              <a:rPr lang="he-IL" sz="24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הנחלת ערכים ומיומנויות המותאמים למאה ה –</a:t>
            </a:r>
            <a:r>
              <a:rPr lang="he-IL" sz="2400" b="1" dirty="0" err="1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 21</a:t>
            </a:r>
            <a:endParaRPr lang="he-IL" sz="2400" b="1" dirty="0" smtClean="0">
              <a:solidFill>
                <a:srgbClr val="336699"/>
              </a:solidFill>
              <a:latin typeface="BN Shalechet" pitchFamily="2" charset="-79"/>
              <a:cs typeface="David" pitchFamily="2" charset="-79"/>
            </a:endParaRPr>
          </a:p>
          <a:p>
            <a:pPr marL="320040" lvl="0" indent="-320040" algn="ctr" rtl="1"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100000"/>
              <a:defRPr/>
            </a:pPr>
            <a:r>
              <a:rPr lang="he-IL" sz="24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ומאפשרים לבוגר מימוש עצמי בתחומי הידע והפעולה בהם יבחר.</a:t>
            </a:r>
          </a:p>
          <a:p>
            <a:pPr marL="320040" lvl="0" indent="-320040" algn="ctr" rtl="1"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100000"/>
              <a:defRPr/>
            </a:pPr>
            <a:endParaRPr lang="he-IL" sz="2400" b="1" dirty="0" smtClean="0">
              <a:solidFill>
                <a:srgbClr val="336699"/>
              </a:solidFill>
              <a:latin typeface="BN Shalechet" pitchFamily="2" charset="-79"/>
              <a:cs typeface="David" pitchFamily="2" charset="-79"/>
            </a:endParaRPr>
          </a:p>
          <a:p>
            <a:pPr marL="320040" lvl="0" indent="-320040" algn="ctr" rtl="1"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100000"/>
              <a:defRPr/>
            </a:pPr>
            <a:r>
              <a:rPr lang="he-IL" sz="24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קידומה של פדגוגיה המעודדת מחשבה, יצירתיות, מעורבות אזרחית</a:t>
            </a:r>
          </a:p>
          <a:p>
            <a:pPr marL="320040" lvl="0" indent="-320040" algn="ctr" rtl="1"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100000"/>
              <a:defRPr/>
            </a:pPr>
            <a:r>
              <a:rPr lang="he-IL" sz="24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וביקורתית והמייצרת חווית למידה חיובית ורלוונטית</a:t>
            </a:r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1785918" y="928670"/>
            <a:ext cx="6929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כל זאת באמצעות למידה "משמעותית"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27296" y="970470"/>
            <a:ext cx="1602098" cy="34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Britannic Bold" pitchFamily="34" charset="0"/>
                <a:cs typeface="Narkisim" pitchFamily="2" charset="-79"/>
              </a:rPr>
              <a:t>תיכון "אהל שם" רמת גן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Britannic Bold" pitchFamily="34" charset="0"/>
              <a:cs typeface="Narkisim" pitchFamily="2" charset="-79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white">
          <a:xfrm>
            <a:off x="2571736" y="285728"/>
            <a:ext cx="630555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ישיבה פדגוגית - </a:t>
            </a:r>
            <a:r>
              <a:rPr kumimoji="0" lang="he-IL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פתיחת שנה"ל תשע"ד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Administrator.COMP-002\שולחן העבודה\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0944" y="142852"/>
            <a:ext cx="1905043" cy="1428784"/>
          </a:xfrm>
          <a:prstGeom prst="cloud">
            <a:avLst/>
          </a:prstGeom>
          <a:ln w="9525" cap="rnd">
            <a:solidFill>
              <a:schemeClr val="accent5">
                <a:lumMod val="75000"/>
              </a:schemeClr>
            </a:solidFill>
          </a:ln>
          <a:effectLst>
            <a:softEdge rad="317500"/>
          </a:effectLst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357158" y="1880926"/>
            <a:ext cx="8215370" cy="364333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lvl="0" indent="-320040" algn="ctr" rtl="1"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100000"/>
              <a:defRPr/>
            </a:pPr>
            <a:r>
              <a:rPr lang="he-IL" sz="24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צוות הניהול המורים ואנשי התמיכה בהוראה באהל שם יחרטו על דגל התיכון את שאיפתם המתמדת לתרבות ארגונית וחינוכית שתתאפיין בחתירה תמידית </a:t>
            </a:r>
          </a:p>
          <a:p>
            <a:pPr marL="320040" lvl="0" indent="-320040" algn="ctr" rtl="1"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100000"/>
              <a:defRPr/>
            </a:pPr>
            <a:r>
              <a:rPr lang="he-IL" sz="24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N Shalechet" pitchFamily="2" charset="-79"/>
                <a:cs typeface="David" pitchFamily="2" charset="-79"/>
              </a:rPr>
              <a:t>   </a:t>
            </a:r>
            <a:r>
              <a:rPr lang="he-IL" sz="28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N Shalechet" pitchFamily="2" charset="-79"/>
                <a:cs typeface="David" pitchFamily="2" charset="-79"/>
              </a:rPr>
              <a:t>למצוינות בצד אנושיות</a:t>
            </a:r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1785918" y="928670"/>
            <a:ext cx="6929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התפיסה הערכית - התרבותית הארגונית באהל שם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27296" y="970470"/>
            <a:ext cx="1602098" cy="34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Britannic Bold" pitchFamily="34" charset="0"/>
                <a:cs typeface="Narkisim" pitchFamily="2" charset="-79"/>
              </a:rPr>
              <a:t>תיכון "אהל שם" רמת גן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Britannic Bold" pitchFamily="34" charset="0"/>
              <a:cs typeface="Narkisim" pitchFamily="2" charset="-79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white">
          <a:xfrm>
            <a:off x="2571736" y="285728"/>
            <a:ext cx="630555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ישיבה פדגוגית - </a:t>
            </a:r>
            <a:r>
              <a:rPr kumimoji="0" lang="he-IL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פתיחת שנה"ל תשע"ד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Administrator.COMP-002\שולחן העבודה\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0944" y="142852"/>
            <a:ext cx="1905043" cy="1428784"/>
          </a:xfrm>
          <a:prstGeom prst="cloud">
            <a:avLst/>
          </a:prstGeom>
          <a:ln w="9525" cap="rnd">
            <a:solidFill>
              <a:schemeClr val="accent5">
                <a:lumMod val="75000"/>
              </a:schemeClr>
            </a:solidFill>
          </a:ln>
          <a:effectLst>
            <a:softEdge rad="317500"/>
          </a:effectLst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357158" y="1643426"/>
            <a:ext cx="8215370" cy="321471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lvl="0" indent="-320040" algn="r" rtl="1"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100000"/>
              <a:buFont typeface="Wingdings" pitchFamily="2" charset="2"/>
              <a:buChar char="ü"/>
              <a:defRPr/>
            </a:pPr>
            <a:r>
              <a:rPr lang="he-IL" sz="24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   </a:t>
            </a:r>
            <a:r>
              <a:rPr lang="he-IL" sz="32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N Shalechet" pitchFamily="2" charset="-79"/>
                <a:cs typeface="David" pitchFamily="2" charset="-79"/>
              </a:rPr>
              <a:t>אנושיות</a:t>
            </a:r>
          </a:p>
          <a:p>
            <a:pPr marL="320040" lvl="0" indent="-320040" algn="ctr" rtl="1"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100000"/>
              <a:defRPr/>
            </a:pPr>
            <a:r>
              <a:rPr lang="he-IL" sz="24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תקשורת בין אישית נינוחה המאופיינת בפתיחות, אמפטיה וסובלנות לדעות שונות ובני אדם שונים. שיח חינוכי /מקצועי המשמר את כבודו של האחר באשר הוא ומטרתו  לסייע, לקדם ולהעצים כל מורה ותלמיד באהל שם</a:t>
            </a:r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1785918" y="928670"/>
            <a:ext cx="6929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הערכים המובילים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27296" y="970470"/>
            <a:ext cx="1602098" cy="34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Britannic Bold" pitchFamily="34" charset="0"/>
                <a:cs typeface="Narkisim" pitchFamily="2" charset="-79"/>
              </a:rPr>
              <a:t>תיכון "אהל שם" רמת גן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Britannic Bold" pitchFamily="34" charset="0"/>
              <a:cs typeface="Narkisim" pitchFamily="2" charset="-79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white">
          <a:xfrm>
            <a:off x="2571736" y="285728"/>
            <a:ext cx="630555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ישיבה פדגוגית - </a:t>
            </a:r>
            <a:r>
              <a:rPr kumimoji="0" lang="he-IL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פתיחת שנה"ל תשע"ד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Administrator.COMP-002\שולחן העבודה\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0944" y="142852"/>
            <a:ext cx="1905043" cy="1428784"/>
          </a:xfrm>
          <a:prstGeom prst="cloud">
            <a:avLst/>
          </a:prstGeom>
          <a:ln w="9525" cap="rnd">
            <a:solidFill>
              <a:schemeClr val="accent5">
                <a:lumMod val="75000"/>
              </a:schemeClr>
            </a:solidFill>
          </a:ln>
          <a:effectLst>
            <a:softEdge rad="317500"/>
          </a:effectLst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357158" y="1489051"/>
            <a:ext cx="8215370" cy="471490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lvl="0" indent="-320040" algn="r" rtl="1"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100000"/>
              <a:buFont typeface="Wingdings" pitchFamily="2" charset="2"/>
              <a:buChar char="ü"/>
              <a:defRPr/>
            </a:pPr>
            <a:r>
              <a:rPr lang="he-IL" sz="24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   </a:t>
            </a:r>
            <a:r>
              <a:rPr lang="he-IL" sz="32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N Shalechet" pitchFamily="2" charset="-79"/>
                <a:cs typeface="David" pitchFamily="2" charset="-79"/>
              </a:rPr>
              <a:t>מצוינות</a:t>
            </a:r>
          </a:p>
          <a:p>
            <a:pPr marL="320040" lvl="0" indent="-320040" algn="ctr" rtl="1"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100000"/>
              <a:defRPr/>
            </a:pPr>
            <a:r>
              <a:rPr lang="he-IL" sz="24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דרך חיים והתנהלות שבבסיסה שאיפה להצטיין בכל מופע בתחומי העשייה של תיכון אהל שם.</a:t>
            </a:r>
          </a:p>
          <a:p>
            <a:pPr marL="320040" lvl="0" indent="-320040" algn="ctr" rtl="1"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100000"/>
              <a:defRPr/>
            </a:pPr>
            <a:r>
              <a:rPr lang="he-IL" sz="24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ממורה בכיתה, דרך עבודה בצוותים, המשך בפעילות חברתית ופדגוגית, וכלה בהתחדשות מקצועית בדרכי החינוך וההוראה והתאמתם לדור ה:</a:t>
            </a:r>
            <a:r>
              <a:rPr lang="en-US" sz="24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 ” Y” </a:t>
            </a:r>
            <a:r>
              <a:rPr lang="he-IL" sz="24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 והוריהם.  זאת באמצעות תוכנית המציבה יעדים, מדידתם על בסיס איסוף נתונים, הסקת מסקנות ולקחים, והתאמת דרך הפעולה למימוש הלקחים - וחוזר חלילה ושוב בלי הרף.</a:t>
            </a:r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1785918" y="928670"/>
            <a:ext cx="6929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הערכים המובילים ( המשך )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27296" y="970470"/>
            <a:ext cx="1602098" cy="34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Britannic Bold" pitchFamily="34" charset="0"/>
                <a:cs typeface="Narkisim" pitchFamily="2" charset="-79"/>
              </a:rPr>
              <a:t>תיכון "אהל שם" רמת גן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Britannic Bold" pitchFamily="34" charset="0"/>
              <a:cs typeface="Narkisim" pitchFamily="2" charset="-79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white">
          <a:xfrm>
            <a:off x="2571736" y="285728"/>
            <a:ext cx="630555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ישיבה פדגוגית - </a:t>
            </a:r>
            <a:r>
              <a:rPr kumimoji="0" lang="he-IL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פתיחת שנה"ל תשע"ד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Administrator.COMP-002\שולחן העבודה\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0944" y="142852"/>
            <a:ext cx="1905043" cy="1428784"/>
          </a:xfrm>
          <a:prstGeom prst="cloud">
            <a:avLst/>
          </a:prstGeom>
          <a:ln w="9525" cap="rnd">
            <a:solidFill>
              <a:schemeClr val="accent5">
                <a:lumMod val="75000"/>
              </a:schemeClr>
            </a:solidFill>
          </a:ln>
          <a:effectLst>
            <a:softEdge rad="317500"/>
          </a:effectLst>
        </p:spPr>
      </p:pic>
      <p:graphicFrame>
        <p:nvGraphicFramePr>
          <p:cNvPr id="10" name="טבלה 9"/>
          <p:cNvGraphicFramePr>
            <a:graphicFrameLocks noGrp="1"/>
          </p:cNvGraphicFramePr>
          <p:nvPr/>
        </p:nvGraphicFramePr>
        <p:xfrm>
          <a:off x="428596" y="2428868"/>
          <a:ext cx="8286807" cy="3535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22458"/>
                <a:gridCol w="2061098"/>
                <a:gridCol w="1433150"/>
                <a:gridCol w="2070101"/>
              </a:tblGrid>
              <a:tr h="287737">
                <a:tc gridSpan="4">
                  <a:txBody>
                    <a:bodyPr/>
                    <a:lstStyle/>
                    <a:p>
                      <a:pPr algn="ctr" rtl="1"/>
                      <a:r>
                        <a:rPr lang="he-IL" sz="1800" dirty="0" smtClean="0">
                          <a:latin typeface="Guttman Yad-Brush" pitchFamily="2" charset="-79"/>
                          <a:cs typeface="Guttman Yad-Brush" pitchFamily="2" charset="-79"/>
                        </a:rPr>
                        <a:t>הקריטריונים</a:t>
                      </a:r>
                      <a:r>
                        <a:rPr lang="he-IL" sz="1800" baseline="0" dirty="0" smtClean="0">
                          <a:latin typeface="Guttman Yad-Brush" pitchFamily="2" charset="-79"/>
                          <a:cs typeface="Guttman Yad-Brush" pitchFamily="2" charset="-79"/>
                        </a:rPr>
                        <a:t> לדירוג בית הספר במשרד החינוך</a:t>
                      </a:r>
                      <a:endParaRPr lang="he-IL" sz="1800" dirty="0">
                        <a:latin typeface="Guttman Yad-Brush" pitchFamily="2" charset="-79"/>
                        <a:cs typeface="Guttman Yad-Brush" pitchFamily="2" charset="-79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800" dirty="0">
                        <a:cs typeface="David" pitchFamily="2" charset="-79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800" dirty="0">
                        <a:cs typeface="David" pitchFamily="2" charset="-79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800" dirty="0">
                        <a:cs typeface="David" pitchFamily="2" charset="-79"/>
                      </a:endParaRPr>
                    </a:p>
                  </a:txBody>
                  <a:tcPr/>
                </a:tc>
              </a:tr>
              <a:tr h="575475">
                <a:tc>
                  <a:txBody>
                    <a:bodyPr/>
                    <a:lstStyle/>
                    <a:p>
                      <a:pPr algn="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en-US" sz="140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David" pitchFamily="2" charset="-79"/>
                        </a:rPr>
                        <a:t>  </a:t>
                      </a:r>
                      <a:r>
                        <a:rPr lang="en-US" sz="1400" i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David" pitchFamily="2" charset="-79"/>
                        </a:rPr>
                        <a:t> </a:t>
                      </a:r>
                      <a:r>
                        <a:rPr lang="he-IL" sz="1400" b="1" i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David" pitchFamily="2" charset="-79"/>
                        </a:rPr>
                        <a:t>הישגים ערכיים הכוללים </a:t>
                      </a:r>
                    </a:p>
                    <a:p>
                      <a:pPr algn="r" rtl="1">
                        <a:buClr>
                          <a:schemeClr val="accent2"/>
                        </a:buClr>
                        <a:buFont typeface="Wingdings" pitchFamily="2" charset="2"/>
                        <a:buChar char="ü"/>
                      </a:pPr>
                      <a:r>
                        <a:rPr lang="he-IL" sz="1400" i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David" pitchFamily="2" charset="-79"/>
                        </a:rPr>
                        <a:t> התמדה</a:t>
                      </a:r>
                    </a:p>
                    <a:p>
                      <a:pPr algn="r" rtl="1">
                        <a:buClr>
                          <a:schemeClr val="accent2"/>
                        </a:buClr>
                        <a:buFont typeface="Wingdings" pitchFamily="2" charset="2"/>
                        <a:buChar char="ü"/>
                      </a:pPr>
                      <a:r>
                        <a:rPr lang="he-IL" sz="1400" i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David" pitchFamily="2" charset="-79"/>
                        </a:rPr>
                        <a:t> שילוב תלמידי חינוך מיוחד</a:t>
                      </a:r>
                    </a:p>
                    <a:p>
                      <a:pPr algn="r" rtl="1">
                        <a:buClr>
                          <a:schemeClr val="accent2"/>
                        </a:buClr>
                        <a:buFont typeface="Wingdings" pitchFamily="2" charset="2"/>
                        <a:buChar char="ü"/>
                      </a:pPr>
                      <a:r>
                        <a:rPr lang="he-IL" sz="1400" i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David" pitchFamily="2" charset="-79"/>
                        </a:rPr>
                        <a:t> החזקה משמעותית של תלמידים  </a:t>
                      </a:r>
                    </a:p>
                    <a:p>
                      <a:pPr algn="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400" i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David" pitchFamily="2" charset="-79"/>
                        </a:rPr>
                        <a:t>     ומניעת נשירה</a:t>
                      </a:r>
                    </a:p>
                    <a:p>
                      <a:pPr algn="r" rtl="1">
                        <a:buClr>
                          <a:schemeClr val="accent2"/>
                        </a:buClr>
                        <a:buFont typeface="Wingdings" pitchFamily="2" charset="2"/>
                        <a:buChar char="ü"/>
                      </a:pPr>
                      <a:r>
                        <a:rPr lang="he-IL" sz="1400" i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David" pitchFamily="2" charset="-79"/>
                        </a:rPr>
                        <a:t> שירות בצה"ל ושירות אזרחי ולאומי</a:t>
                      </a:r>
                    </a:p>
                    <a:p>
                      <a:pPr algn="r" rtl="1">
                        <a:buClr>
                          <a:schemeClr val="accent2"/>
                        </a:buClr>
                        <a:buFont typeface="Wingdings" pitchFamily="2" charset="2"/>
                        <a:buChar char="ü"/>
                      </a:pPr>
                      <a:r>
                        <a:rPr lang="he-IL" sz="1400" i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David" pitchFamily="2" charset="-79"/>
                        </a:rPr>
                        <a:t> קידום התלמיד על פי יכולותיו ולא  </a:t>
                      </a:r>
                    </a:p>
                    <a:p>
                      <a:pPr algn="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400" i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David" pitchFamily="2" charset="-79"/>
                        </a:rPr>
                        <a:t>     רק לפי זכאות לבגרות</a:t>
                      </a:r>
                      <a:endParaRPr lang="en-US" sz="1400" i="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David" pitchFamily="2" charset="-79"/>
                      </a:endParaRPr>
                    </a:p>
                    <a:p>
                      <a:pPr algn="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endParaRPr lang="he-IL" sz="1400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David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400" b="1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David" pitchFamily="2" charset="-79"/>
                        </a:rPr>
                        <a:t>עבודה</a:t>
                      </a:r>
                      <a:r>
                        <a:rPr lang="he-IL" sz="1400" b="1" i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David" pitchFamily="2" charset="-79"/>
                        </a:rPr>
                        <a:t> עקבית ורציפה</a:t>
                      </a:r>
                      <a:endParaRPr lang="he-IL" sz="1400" b="1" i="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David" pitchFamily="2" charset="-79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he-IL" sz="1400" b="1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David" pitchFamily="2" charset="-79"/>
                        </a:rPr>
                        <a:t>עבודת צוות של  תלמידים</a:t>
                      </a:r>
                    </a:p>
                    <a:p>
                      <a:pPr algn="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endParaRPr lang="he-IL" sz="1400" i="0" dirty="0">
                        <a:solidFill>
                          <a:srgbClr val="FF0000"/>
                        </a:solidFill>
                        <a:latin typeface="Times New Roman" pitchFamily="18" charset="0"/>
                        <a:cs typeface="David" pitchFamily="2" charset="-79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endParaRPr lang="he-IL" sz="1400" i="0" dirty="0">
                        <a:solidFill>
                          <a:srgbClr val="FF0000"/>
                        </a:solidFill>
                        <a:latin typeface="Times New Roman" pitchFamily="18" charset="0"/>
                        <a:cs typeface="David" pitchFamily="2" charset="-79"/>
                      </a:endParaRPr>
                    </a:p>
                  </a:txBody>
                  <a:tcPr/>
                </a:tc>
              </a:tr>
              <a:tr h="494109">
                <a:tc>
                  <a:txBody>
                    <a:bodyPr/>
                    <a:lstStyle/>
                    <a:p>
                      <a:pPr algn="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David" pitchFamily="2" charset="-79"/>
                        </a:rPr>
                        <a:t>לימודי מתמטיקה ומדעים ברמה גבוהה</a:t>
                      </a:r>
                      <a:endParaRPr lang="he-IL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David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David" pitchFamily="2" charset="-79"/>
                        </a:rPr>
                        <a:t>מצוינות</a:t>
                      </a:r>
                      <a:r>
                        <a:rPr lang="he-IL" sz="14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David" pitchFamily="2" charset="-79"/>
                        </a:rPr>
                        <a:t> במקצועות הומאניים</a:t>
                      </a:r>
                      <a:endParaRPr lang="he-IL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David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David" pitchFamily="2" charset="-79"/>
                        </a:rPr>
                        <a:t>זכאות לבגרות</a:t>
                      </a:r>
                      <a:endParaRPr lang="he-IL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David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David" pitchFamily="2" charset="-79"/>
                        </a:rPr>
                        <a:t>טוהר בחינות</a:t>
                      </a:r>
                    </a:p>
                    <a:p>
                      <a:pPr algn="r" rtl="1">
                        <a:buClr>
                          <a:schemeClr val="accent2"/>
                        </a:buClr>
                        <a:buFont typeface="Wingdings" pitchFamily="2" charset="2"/>
                        <a:buChar char="§"/>
                      </a:pPr>
                      <a:endParaRPr lang="he-IL" sz="14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David" pitchFamily="2" charset="-79"/>
                      </a:endParaRPr>
                    </a:p>
                    <a:p>
                      <a:pPr algn="r" rtl="1">
                        <a:buClr>
                          <a:schemeClr val="accent2"/>
                        </a:buClr>
                        <a:buFont typeface="Wingdings" pitchFamily="2" charset="2"/>
                        <a:buChar char="§"/>
                      </a:pPr>
                      <a:endParaRPr lang="he-IL" sz="14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David" pitchFamily="2" charset="-79"/>
                      </a:endParaRPr>
                    </a:p>
                    <a:p>
                      <a:pPr algn="r" rtl="1">
                        <a:buClr>
                          <a:schemeClr val="accent2"/>
                        </a:buClr>
                        <a:buFont typeface="Wingdings" pitchFamily="2" charset="2"/>
                        <a:buChar char="§"/>
                      </a:pPr>
                      <a:endParaRPr lang="he-IL" sz="14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David" pitchFamily="2" charset="-79"/>
                      </a:endParaRPr>
                    </a:p>
                    <a:p>
                      <a:pPr algn="r" rtl="1">
                        <a:buClr>
                          <a:schemeClr val="accent2"/>
                        </a:buClr>
                        <a:buFont typeface="Wingdings" pitchFamily="2" charset="2"/>
                        <a:buChar char="§"/>
                      </a:pPr>
                      <a:endParaRPr lang="he-IL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David" pitchFamily="2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1785918" y="928670"/>
            <a:ext cx="6929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אהל שם - תיכון מוביל ופורץ דרך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27296" y="970470"/>
            <a:ext cx="1602098" cy="34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Britannic Bold" pitchFamily="34" charset="0"/>
                <a:cs typeface="Narkisim" pitchFamily="2" charset="-79"/>
              </a:rPr>
              <a:t>תיכון "אהל שם" רמת גן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Britannic Bold" pitchFamily="34" charset="0"/>
              <a:cs typeface="Narkisim" pitchFamily="2" charset="-79"/>
            </a:endParaRPr>
          </a:p>
        </p:txBody>
      </p:sp>
      <p:pic>
        <p:nvPicPr>
          <p:cNvPr id="21506" name="Picture 2" descr="http://msc.wcdn.co.il/w/w-700/147511-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5072074"/>
            <a:ext cx="642942" cy="649371"/>
          </a:xfrm>
          <a:prstGeom prst="rect">
            <a:avLst/>
          </a:prstGeom>
          <a:noFill/>
        </p:spPr>
      </p:pic>
      <p:pic>
        <p:nvPicPr>
          <p:cNvPr id="21508" name="Picture 4" descr="http://upload.wikimedia.org/wikipedia/he/9/9b/Notary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5072074"/>
            <a:ext cx="716148" cy="642942"/>
          </a:xfrm>
          <a:prstGeom prst="rect">
            <a:avLst/>
          </a:prstGeom>
          <a:noFill/>
        </p:spPr>
      </p:pic>
      <p:pic>
        <p:nvPicPr>
          <p:cNvPr id="21510" name="Picture 6" descr="http://www.2all.co.il/Web/Sites8/booksandauthors/262721_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5000636"/>
            <a:ext cx="928694" cy="895846"/>
          </a:xfrm>
          <a:prstGeom prst="rect">
            <a:avLst/>
          </a:prstGeom>
          <a:noFill/>
        </p:spPr>
      </p:pic>
      <p:pic>
        <p:nvPicPr>
          <p:cNvPr id="21512" name="Picture 8" descr="http://www.gadgetline.co.il/pictures/products/849/picture_417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5143512"/>
            <a:ext cx="928694" cy="851510"/>
          </a:xfrm>
          <a:prstGeom prst="rect">
            <a:avLst/>
          </a:prstGeom>
          <a:noFill/>
        </p:spPr>
      </p:pic>
      <p:pic>
        <p:nvPicPr>
          <p:cNvPr id="21514" name="Picture 10" descr="http://www.inbalkt.com/image/users/154049/ftp/my_files/team_medium.jpg?id=367928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3286124"/>
            <a:ext cx="1214446" cy="1214446"/>
          </a:xfrm>
          <a:prstGeom prst="rect">
            <a:avLst/>
          </a:prstGeom>
          <a:noFill/>
        </p:spPr>
      </p:pic>
      <p:pic>
        <p:nvPicPr>
          <p:cNvPr id="21518" name="Picture 14" descr="http://www.analytics.org.il/wp-content/uploads/2011/12/tablegraph.jpe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3392096"/>
            <a:ext cx="1357322" cy="894160"/>
          </a:xfrm>
          <a:prstGeom prst="rect">
            <a:avLst/>
          </a:prstGeom>
          <a:noFill/>
        </p:spPr>
      </p:pic>
      <p:pic>
        <p:nvPicPr>
          <p:cNvPr id="21520" name="Picture 16" descr="http://images.webydo.com/14/140533/UploadedImages/%D7%93%D7%9E%D7%95%D7%AA_%D7%A0%D7%A9%D7%A2%D7%A0%D7%AA_%D7%A2%D7%9C_%D7%95%D7%99.jpg?v=78924512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2786058"/>
            <a:ext cx="1071570" cy="803678"/>
          </a:xfrm>
          <a:prstGeom prst="rect">
            <a:avLst/>
          </a:prstGeom>
          <a:noFill/>
        </p:spPr>
      </p:pic>
      <p:sp>
        <p:nvSpPr>
          <p:cNvPr id="19" name="Rectangle 4"/>
          <p:cNvSpPr txBox="1">
            <a:spLocks noChangeArrowheads="1"/>
          </p:cNvSpPr>
          <p:nvPr/>
        </p:nvSpPr>
        <p:spPr bwMode="white">
          <a:xfrm>
            <a:off x="2571736" y="285728"/>
            <a:ext cx="630555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ישיבה פדגוגית - </a:t>
            </a:r>
            <a:r>
              <a:rPr kumimoji="0" lang="he-IL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פתיחת שנה"ל תשע"ד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charset="0"/>
            </a:endParaRPr>
          </a:p>
        </p:txBody>
      </p:sp>
      <p:sp>
        <p:nvSpPr>
          <p:cNvPr id="29" name="מלבן 28"/>
          <p:cNvSpPr/>
          <p:nvPr/>
        </p:nvSpPr>
        <p:spPr>
          <a:xfrm>
            <a:off x="428596" y="1500174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000" dirty="0" smtClean="0">
                <a:solidFill>
                  <a:srgbClr val="336699"/>
                </a:solidFill>
                <a:cs typeface="David" pitchFamily="2" charset="-79"/>
              </a:rPr>
              <a:t>אהל שם יהיה תיכון מוביל הממוקם דרך קבע בשלושת המקומות הראשונים </a:t>
            </a:r>
            <a:r>
              <a:rPr lang="en-US" sz="2000" dirty="0" smtClean="0">
                <a:solidFill>
                  <a:srgbClr val="336699"/>
                </a:solidFill>
                <a:cs typeface="David" pitchFamily="2" charset="-79"/>
              </a:rPr>
              <a:t> </a:t>
            </a:r>
            <a:r>
              <a:rPr lang="he-IL" sz="2000" dirty="0" smtClean="0">
                <a:solidFill>
                  <a:srgbClr val="336699"/>
                </a:solidFill>
                <a:cs typeface="David" pitchFamily="2" charset="-79"/>
              </a:rPr>
              <a:t>  </a:t>
            </a:r>
          </a:p>
          <a:p>
            <a:pPr algn="r"/>
            <a:r>
              <a:rPr lang="he-IL" sz="2000" dirty="0" smtClean="0">
                <a:solidFill>
                  <a:srgbClr val="336699"/>
                </a:solidFill>
                <a:cs typeface="David" pitchFamily="2" charset="-79"/>
              </a:rPr>
              <a:t>   במחוז תל אביב  בכל הפרמטרים הבאים: </a:t>
            </a:r>
            <a:endParaRPr lang="he-IL" sz="2000" dirty="0">
              <a:solidFill>
                <a:srgbClr val="336699"/>
              </a:solidFill>
              <a:cs typeface="David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huminer.co.il/wp-content/uploads/2011/05/d12.jpg"/>
          <p:cNvPicPr>
            <a:picLocks noChangeAspect="1" noChangeArrowheads="1"/>
          </p:cNvPicPr>
          <p:nvPr/>
        </p:nvPicPr>
        <p:blipFill>
          <a:blip r:embed="rId3" cstate="print"/>
          <a:srcRect l="6429" t="15000" r="5714" b="110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C:\Documents and Settings\Administrator.COMP-002\שולחן העבודה\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0944" y="142852"/>
            <a:ext cx="1905043" cy="1428784"/>
          </a:xfrm>
          <a:prstGeom prst="cloud">
            <a:avLst/>
          </a:prstGeom>
          <a:ln w="9525" cap="rnd">
            <a:solidFill>
              <a:schemeClr val="accent5">
                <a:lumMod val="75000"/>
              </a:schemeClr>
            </a:solidFill>
          </a:ln>
          <a:effectLst>
            <a:softEdge rad="317500"/>
          </a:effectLst>
        </p:spPr>
      </p:pic>
      <p:sp>
        <p:nvSpPr>
          <p:cNvPr id="11" name="מציין מיקום תוכן 10"/>
          <p:cNvSpPr>
            <a:spLocks noGrp="1"/>
          </p:cNvSpPr>
          <p:nvPr>
            <p:ph sz="quarter" idx="1"/>
          </p:nvPr>
        </p:nvSpPr>
        <p:spPr>
          <a:xfrm>
            <a:off x="1000100" y="2071678"/>
            <a:ext cx="6786610" cy="407196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he-IL" sz="28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David" pitchFamily="2" charset="-79"/>
              </a:rPr>
              <a:t>לכל המורים וצוותי הסיוע שנת מצויינות, </a:t>
            </a:r>
          </a:p>
          <a:p>
            <a:pPr algn="ctr">
              <a:lnSpc>
                <a:spcPct val="150000"/>
              </a:lnSpc>
              <a:buNone/>
            </a:pPr>
            <a:r>
              <a:rPr lang="he-IL" sz="28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David" pitchFamily="2" charset="-79"/>
              </a:rPr>
              <a:t>אמונה, אהבה </a:t>
            </a:r>
          </a:p>
          <a:p>
            <a:pPr algn="ctr">
              <a:lnSpc>
                <a:spcPct val="150000"/>
              </a:lnSpc>
              <a:spcBef>
                <a:spcPts val="400"/>
              </a:spcBef>
              <a:buNone/>
            </a:pPr>
            <a:r>
              <a:rPr lang="he-IL" sz="28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David" pitchFamily="2" charset="-79"/>
              </a:rPr>
              <a:t>בכל העשייה החינוכית באהל שם</a:t>
            </a:r>
          </a:p>
          <a:p>
            <a:pPr>
              <a:lnSpc>
                <a:spcPct val="150000"/>
              </a:lnSpc>
              <a:spcBef>
                <a:spcPts val="1200"/>
              </a:spcBef>
              <a:buNone/>
            </a:pPr>
            <a:r>
              <a:rPr lang="he-IL" sz="2400" b="1" dirty="0" smtClean="0">
                <a:solidFill>
                  <a:srgbClr val="336699"/>
                </a:solidFill>
                <a:latin typeface="Times New Roman" pitchFamily="18" charset="0"/>
                <a:cs typeface="David" pitchFamily="2" charset="-79"/>
              </a:rPr>
              <a:t> שמואל קינן , קובי </a:t>
            </a:r>
            <a:r>
              <a:rPr lang="he-IL" sz="2400" b="1" dirty="0" err="1" smtClean="0">
                <a:solidFill>
                  <a:srgbClr val="336699"/>
                </a:solidFill>
                <a:latin typeface="Times New Roman" pitchFamily="18" charset="0"/>
                <a:cs typeface="David" pitchFamily="2" charset="-79"/>
              </a:rPr>
              <a:t>שימשי</a:t>
            </a:r>
            <a:endParaRPr lang="he-IL" sz="2400" b="1" dirty="0" smtClean="0">
              <a:solidFill>
                <a:srgbClr val="336699"/>
              </a:solidFill>
              <a:latin typeface="Times New Roman" pitchFamily="18" charset="0"/>
              <a:cs typeface="David" pitchFamily="2" charset="-79"/>
            </a:endParaRPr>
          </a:p>
          <a:p>
            <a:pPr>
              <a:lnSpc>
                <a:spcPct val="150000"/>
              </a:lnSpc>
              <a:buNone/>
            </a:pPr>
            <a:r>
              <a:rPr lang="he-IL" sz="2400" b="1" dirty="0" smtClean="0">
                <a:solidFill>
                  <a:srgbClr val="336699"/>
                </a:solidFill>
                <a:latin typeface="Times New Roman" pitchFamily="18" charset="0"/>
                <a:cs typeface="David" pitchFamily="2" charset="-79"/>
              </a:rPr>
              <a:t> ענת ארנון </a:t>
            </a:r>
          </a:p>
          <a:p>
            <a:pPr>
              <a:lnSpc>
                <a:spcPct val="150000"/>
              </a:lnSpc>
              <a:buNone/>
            </a:pPr>
            <a:r>
              <a:rPr lang="he-IL" sz="2400" b="1" dirty="0" smtClean="0">
                <a:solidFill>
                  <a:srgbClr val="336699"/>
                </a:solidFill>
                <a:latin typeface="Times New Roman" pitchFamily="18" charset="0"/>
                <a:cs typeface="David" pitchFamily="2" charset="-79"/>
              </a:rPr>
              <a:t> </a:t>
            </a:r>
            <a:r>
              <a:rPr lang="he-IL" sz="2400" b="1" dirty="0" err="1" smtClean="0">
                <a:solidFill>
                  <a:srgbClr val="336699"/>
                </a:solidFill>
                <a:latin typeface="Times New Roman" pitchFamily="18" charset="0"/>
                <a:cs typeface="David" pitchFamily="2" charset="-79"/>
              </a:rPr>
              <a:t>בילהה</a:t>
            </a:r>
            <a:r>
              <a:rPr lang="he-IL" sz="2400" b="1" dirty="0" smtClean="0">
                <a:solidFill>
                  <a:srgbClr val="336699"/>
                </a:solidFill>
                <a:latin typeface="Times New Roman" pitchFamily="18" charset="0"/>
                <a:cs typeface="David" pitchFamily="2" charset="-79"/>
              </a:rPr>
              <a:t> קויפמן</a:t>
            </a:r>
          </a:p>
          <a:p>
            <a:pPr algn="ctr">
              <a:buNone/>
            </a:pPr>
            <a:r>
              <a:rPr lang="he-IL" sz="2400" b="1" dirty="0" smtClean="0">
                <a:solidFill>
                  <a:srgbClr val="336699"/>
                </a:solidFill>
                <a:latin typeface="Times New Roman" pitchFamily="18" charset="0"/>
                <a:cs typeface="David" pitchFamily="2" charset="-79"/>
              </a:rPr>
              <a:t> </a:t>
            </a:r>
          </a:p>
          <a:p>
            <a:pPr algn="ctr">
              <a:buNone/>
            </a:pPr>
            <a:r>
              <a:rPr lang="he-IL" sz="2400" b="1" dirty="0" smtClean="0">
                <a:solidFill>
                  <a:srgbClr val="336699"/>
                </a:solidFill>
                <a:latin typeface="Times New Roman" pitchFamily="18" charset="0"/>
                <a:cs typeface="David" pitchFamily="2" charset="-79"/>
              </a:rPr>
              <a:t> </a:t>
            </a:r>
          </a:p>
          <a:p>
            <a:pPr algn="ctr">
              <a:buNone/>
            </a:pPr>
            <a:endParaRPr lang="he-IL" sz="2400" b="1" dirty="0">
              <a:latin typeface="Times New Roman" pitchFamily="18" charset="0"/>
              <a:cs typeface="David" pitchFamily="2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19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4" name="Picture 8" descr="http://yogev.co.il/cards/633899530165639048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7045241"/>
          </a:xfrm>
          <a:prstGeom prst="rect">
            <a:avLst/>
          </a:prstGeom>
          <a:noFill/>
        </p:spPr>
      </p:pic>
      <p:pic>
        <p:nvPicPr>
          <p:cNvPr id="14" name="Picture 2" descr="C:\Documents and Settings\Administrator.COMP-002\שולחן העבודה\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875" y="-47500"/>
            <a:ext cx="1905043" cy="1428784"/>
          </a:xfrm>
          <a:prstGeom prst="cloud">
            <a:avLst/>
          </a:prstGeom>
          <a:ln w="9525" cap="rnd">
            <a:solidFill>
              <a:schemeClr val="accent5">
                <a:lumMod val="75000"/>
              </a:schemeClr>
            </a:solidFill>
          </a:ln>
          <a:effectLst>
            <a:softEdge rad="317500"/>
          </a:effectLst>
        </p:spPr>
      </p:pic>
      <p:sp>
        <p:nvSpPr>
          <p:cNvPr id="26659" name="Rectangle 35"/>
          <p:cNvSpPr>
            <a:spLocks noChangeArrowheads="1"/>
          </p:cNvSpPr>
          <p:nvPr/>
        </p:nvSpPr>
        <p:spPr bwMode="gray">
          <a:xfrm>
            <a:off x="6781800" y="3429000"/>
            <a:ext cx="1790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he-IL" dirty="0">
                <a:solidFill>
                  <a:schemeClr val="bg1"/>
                </a:solidFill>
                <a:cs typeface="Arial" charset="0"/>
              </a:rPr>
              <a:t>טקסט</a:t>
            </a:r>
            <a:endParaRPr lang="en-US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3" name="מציין מיקום של מספר שקופית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F0BC0-4984-4A6C-8BA8-2CE06CC4E38D}" type="slidenum">
              <a:rPr lang="he-IL" smtClean="0"/>
              <a:pPr/>
              <a:t>2</a:t>
            </a:fld>
            <a:endParaRPr lang="en-US"/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 bwMode="auto">
          <a:xfrm>
            <a:off x="15421" y="780118"/>
            <a:ext cx="1602098" cy="34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Britannic Bold" pitchFamily="34" charset="0"/>
                <a:cs typeface="Narkisim" pitchFamily="2" charset="-79"/>
              </a:rPr>
              <a:t>תיכון "אהל שם" רמת גן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Britannic Bold" pitchFamily="34" charset="0"/>
              <a:cs typeface="Narkisim" pitchFamily="2" charset="-79"/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86248" y="2000240"/>
            <a:ext cx="4000528" cy="331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r" defTabSz="914400" rtl="1" eaLnBrk="1" fontAlgn="auto" latinLnBrk="0" hangingPunct="1">
              <a:lnSpc>
                <a:spcPct val="2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lang="he-IL" sz="2400" dirty="0" smtClean="0">
                <a:solidFill>
                  <a:srgbClr val="336699"/>
                </a:solidFill>
                <a:cs typeface="David" pitchFamily="2" charset="-79"/>
              </a:rPr>
              <a:t>אודי גלעד - להולדת הבן</a:t>
            </a:r>
          </a:p>
          <a:p>
            <a:pPr marL="457200" marR="0" lvl="0" indent="-457200" algn="r" defTabSz="914400" rtl="1" eaLnBrk="1" fontAlgn="auto" latinLnBrk="0" hangingPunct="1">
              <a:lnSpc>
                <a:spcPct val="2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lang="he-IL" sz="2400" dirty="0" smtClean="0">
                <a:solidFill>
                  <a:srgbClr val="336699"/>
                </a:solidFill>
                <a:cs typeface="David" pitchFamily="2" charset="-79"/>
              </a:rPr>
              <a:t>רהב סלומון - נישואין</a:t>
            </a:r>
          </a:p>
          <a:p>
            <a:pPr marL="457200" marR="0" lvl="0" indent="-457200" algn="r" defTabSz="914400" rtl="1" eaLnBrk="1" fontAlgn="auto" latinLnBrk="0" hangingPunct="1">
              <a:lnSpc>
                <a:spcPct val="2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lang="he-IL" sz="2400" dirty="0" smtClean="0">
                <a:solidFill>
                  <a:srgbClr val="336699"/>
                </a:solidFill>
                <a:cs typeface="David" pitchFamily="2" charset="-79"/>
              </a:rPr>
              <a:t>נועה קידר - להולדת  הבת </a:t>
            </a:r>
          </a:p>
          <a:p>
            <a:pPr marL="457200" marR="0" lvl="0" indent="-457200" algn="r" defTabSz="914400" rtl="1" eaLnBrk="1" fontAlgn="auto" latinLnBrk="0" hangingPunct="1">
              <a:lnSpc>
                <a:spcPct val="2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itchFamily="34" charset="0"/>
              <a:buChar char="•"/>
              <a:tabLst/>
              <a:defRPr/>
            </a:pPr>
            <a:endParaRPr lang="he-IL" sz="2400" dirty="0">
              <a:solidFill>
                <a:srgbClr val="33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Administrator.COMP-002\שולחן העבודה\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0944" y="142852"/>
            <a:ext cx="1905043" cy="1428784"/>
          </a:xfrm>
          <a:prstGeom prst="cloud">
            <a:avLst/>
          </a:prstGeom>
          <a:ln w="9525" cap="rnd">
            <a:solidFill>
              <a:schemeClr val="accent5">
                <a:lumMod val="75000"/>
              </a:schemeClr>
            </a:solidFill>
          </a:ln>
          <a:effectLst>
            <a:softEdge rad="317500"/>
          </a:effectLst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323528" y="2143092"/>
            <a:ext cx="8215370" cy="471490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20040" lvl="0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Wingdings" pitchFamily="2" charset="2"/>
              <a:buChar char="v"/>
              <a:defRPr/>
            </a:pPr>
            <a:r>
              <a:rPr lang="he-IL" sz="20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סגני המנהל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קובי שמשי : סגן המנהל לענייני חינוך וחברה 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ענת ארנון : סגנית המנהל לענייני פדגוגיה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בלהה קויפמן : סגנית המנהל למנהל וארגון </a:t>
            </a:r>
          </a:p>
          <a:p>
            <a:pPr marL="320040" lvl="0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Wingdings" pitchFamily="2" charset="2"/>
              <a:buChar char="v"/>
              <a:defRPr/>
            </a:pPr>
            <a:r>
              <a:rPr lang="he-IL" sz="20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הנהלה מורחבת 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שולה בשי : רכזת תקשוב ופיתוח מקצועי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שחר אלוני : אחראי על ניהול מערכת השעות, הבחינות והמידע הבית ספרי 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רונן נקש : אחראי על הביטחון והבטיחות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מיכל שטרן : רכזת יועצת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אורית </a:t>
            </a:r>
            <a:r>
              <a:rPr lang="he-IL" sz="2000" dirty="0" err="1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רדל</a:t>
            </a: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 : פסיכולוגית ביה"ס 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זכריה חדד : מנהל אדמיניסטרטיבי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מאירה אוסטר : מנהל אשכול הפיס 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אפי נעמן : מנהל אולם הספורט  </a:t>
            </a:r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1785918" y="928670"/>
            <a:ext cx="6929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הנהלת בית הספר</a:t>
            </a:r>
            <a:r>
              <a:rPr lang="he-IL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 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27296" y="970470"/>
            <a:ext cx="1602098" cy="34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Britannic Bold" pitchFamily="34" charset="0"/>
                <a:cs typeface="Narkisim" pitchFamily="2" charset="-79"/>
              </a:rPr>
              <a:t>תיכון "אהל שם" רמת גן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Britannic Bold" pitchFamily="34" charset="0"/>
              <a:cs typeface="Narkisim" pitchFamily="2" charset="-79"/>
            </a:endParaRPr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>
          <a:xfrm>
            <a:off x="5364088" y="1484784"/>
            <a:ext cx="3214710" cy="4286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lvl="0" indent="-320040" algn="r" rtl="1">
              <a:spcBef>
                <a:spcPts val="700"/>
              </a:spcBef>
              <a:buClr>
                <a:schemeClr val="accent2"/>
              </a:buClr>
              <a:buSzPct val="100000"/>
              <a:defRPr/>
            </a:pPr>
            <a:r>
              <a:rPr lang="he-IL" sz="20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    מנהל ביה"ס : </a:t>
            </a: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שמואל קינן  </a:t>
            </a: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white">
          <a:xfrm>
            <a:off x="2571736" y="285728"/>
            <a:ext cx="630555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ישיבה פדגוגית - </a:t>
            </a:r>
            <a:r>
              <a:rPr kumimoji="0" lang="he-IL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פתיחת שנה"ל תשע"ד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Administrator.COMP-002\שולחן העבודה\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0944" y="142852"/>
            <a:ext cx="1905043" cy="1428784"/>
          </a:xfrm>
          <a:prstGeom prst="cloud">
            <a:avLst/>
          </a:prstGeom>
          <a:ln w="9525" cap="rnd">
            <a:solidFill>
              <a:schemeClr val="accent5">
                <a:lumMod val="75000"/>
              </a:schemeClr>
            </a:solidFill>
          </a:ln>
          <a:effectLst>
            <a:softEdge rad="317500"/>
          </a:effectLst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357158" y="1714488"/>
            <a:ext cx="8215370" cy="435771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lvl="0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Wingdings" pitchFamily="2" charset="2"/>
              <a:buChar char="v"/>
              <a:defRPr/>
            </a:pPr>
            <a:r>
              <a:rPr lang="he-IL" sz="20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מנהלי שכבות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 שכבת כיתות ט' : ענת לסקר 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 שכבת כיתות י' : לילך יוסף 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 שכבת כיתות יא' : אורית בן חיים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 שכבת כיתות </a:t>
            </a:r>
            <a:r>
              <a:rPr lang="he-IL" sz="2000" dirty="0" err="1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יב' </a:t>
            </a: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: אודי גלעד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defRPr/>
            </a:pP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        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defRPr/>
            </a:pP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עוזרת המנהל : מלי גנון 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defRPr/>
            </a:pP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מזכירת המנהל : אורלי כזמה 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defRPr/>
            </a:pP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מזכירת ביה"ס : ורה צבי </a:t>
            </a:r>
            <a:endParaRPr lang="he-IL" sz="1600" dirty="0" smtClean="0">
              <a:solidFill>
                <a:srgbClr val="336699"/>
              </a:solidFill>
              <a:latin typeface="BN Shalechet" pitchFamily="2" charset="-79"/>
              <a:cs typeface="David" pitchFamily="2" charset="-79"/>
            </a:endParaRPr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1785918" y="928670"/>
            <a:ext cx="6929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הנהלת בית הספר - </a:t>
            </a:r>
            <a:r>
              <a:rPr lang="he-IL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המשך</a:t>
            </a:r>
            <a:r>
              <a:rPr lang="he-IL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  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27296" y="970470"/>
            <a:ext cx="1602098" cy="34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Britannic Bold" pitchFamily="34" charset="0"/>
                <a:cs typeface="Narkisim" pitchFamily="2" charset="-79"/>
              </a:rPr>
              <a:t>תיכון "אהל שם" רמת גן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Britannic Bold" pitchFamily="34" charset="0"/>
              <a:cs typeface="Narkisim" pitchFamily="2" charset="-79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white">
          <a:xfrm>
            <a:off x="2571736" y="285728"/>
            <a:ext cx="630555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ישיבה פדגוגית - </a:t>
            </a:r>
            <a:r>
              <a:rPr kumimoji="0" lang="he-IL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פתיחת שנה"ל תשע"ד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Administrator.COMP-002\שולחן העבודה\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0944" y="142852"/>
            <a:ext cx="1905043" cy="1428784"/>
          </a:xfrm>
          <a:prstGeom prst="cloud">
            <a:avLst/>
          </a:prstGeom>
          <a:ln w="9525" cap="rnd">
            <a:solidFill>
              <a:schemeClr val="accent5">
                <a:lumMod val="75000"/>
              </a:schemeClr>
            </a:solidFill>
          </a:ln>
          <a:effectLst>
            <a:softEdge rad="317500"/>
          </a:effectLst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4500562" y="1214422"/>
            <a:ext cx="4429156" cy="5286412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320040" lvl="0" indent="-320040" algn="r" rtl="1">
              <a:spcBef>
                <a:spcPts val="700"/>
              </a:spcBef>
              <a:buClr>
                <a:schemeClr val="accent2"/>
              </a:buClr>
              <a:buSzPct val="100000"/>
              <a:defRPr/>
            </a:pPr>
            <a:endParaRPr lang="he-IL" sz="2000" b="1" dirty="0" smtClean="0">
              <a:solidFill>
                <a:srgbClr val="336699"/>
              </a:solidFill>
              <a:latin typeface="BN Shalechet" pitchFamily="2" charset="-79"/>
              <a:cs typeface="David" pitchFamily="2" charset="-79"/>
            </a:endParaRP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ענת ארנון </a:t>
            </a: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: סגנית המנהל ומנהלת המחלקה הפדגוגית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אלוני שחר </a:t>
            </a: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: אחראי על מערכת השעות והפעלתה ורכז המחשוב הבית ספרי 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אבן זהב-טל </a:t>
            </a: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: אחראי על תוכנת המשו"ב, על המערך המסייע וביצוע השעות הפרטניות 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בשי שולה </a:t>
            </a: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: אחראית על תוכניות לימודים, פרויקטים מתוקשבים ורכזת  השתלמויות מורים 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רוזנטל מרים </a:t>
            </a: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: אחראית על ליווי וחניכת מורים חדשים 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שגיא עדינה </a:t>
            </a: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: אחראית על ביצוע בחינות הבגרות ורכזת לקויות למידה 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רווית פלס </a:t>
            </a: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: אחראית מגמת ניהול עסקי/תקשוב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אורלי גרי </a:t>
            </a: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: אחראית כיתות המחוננים 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רייזפוס לימור </a:t>
            </a: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: אחראית הכיתות המדעיות </a:t>
            </a:r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1785918" y="928670"/>
            <a:ext cx="6929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המחלקה הפדגוגית 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27296" y="970470"/>
            <a:ext cx="1602098" cy="34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Britannic Bold" pitchFamily="34" charset="0"/>
                <a:cs typeface="Narkisim" pitchFamily="2" charset="-79"/>
              </a:rPr>
              <a:t>תיכון "אהל שם" רמת גן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Britannic Bold" pitchFamily="34" charset="0"/>
              <a:cs typeface="Narkisim" pitchFamily="2" charset="-79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white">
          <a:xfrm>
            <a:off x="2571736" y="285728"/>
            <a:ext cx="630555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ישיבה פדגוגית - </a:t>
            </a:r>
            <a:r>
              <a:rPr kumimoji="0" lang="he-IL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פתיחת שנה"ל תשע"ד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charset="0"/>
            </a:endParaRPr>
          </a:p>
        </p:txBody>
      </p:sp>
      <p:sp>
        <p:nvSpPr>
          <p:cNvPr id="15" name="Rectangle 6"/>
          <p:cNvSpPr txBox="1">
            <a:spLocks noChangeArrowheads="1"/>
          </p:cNvSpPr>
          <p:nvPr/>
        </p:nvSpPr>
        <p:spPr>
          <a:xfrm>
            <a:off x="642910" y="1214422"/>
            <a:ext cx="3714776" cy="5286412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320040" lvl="0" indent="-320040" algn="r" rtl="1">
              <a:spcBef>
                <a:spcPts val="700"/>
              </a:spcBef>
              <a:buClr>
                <a:schemeClr val="accent2"/>
              </a:buClr>
              <a:buSzPct val="100000"/>
              <a:defRPr/>
            </a:pPr>
            <a:endParaRPr lang="he-IL" sz="2000" b="1" dirty="0" smtClean="0">
              <a:solidFill>
                <a:srgbClr val="336699"/>
              </a:solidFill>
              <a:latin typeface="BN Shalechet" pitchFamily="2" charset="-79"/>
              <a:cs typeface="David" pitchFamily="2" charset="-79"/>
            </a:endParaRP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דורון זוהר </a:t>
            </a: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: אחראי על תוכנית עתודה מדעית - טכנולוגית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בטי קז'דן </a:t>
            </a: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: אחראית על העולים החדשים 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חנה מזלה </a:t>
            </a: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: אחראית על עבודות הגמר 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דורין קוגל </a:t>
            </a: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: אחראית על  </a:t>
            </a:r>
            <a:r>
              <a:rPr lang="en-US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M.U.N</a:t>
            </a:r>
            <a:endParaRPr lang="he-IL" sz="2000" dirty="0" smtClean="0">
              <a:solidFill>
                <a:srgbClr val="336699"/>
              </a:solidFill>
              <a:latin typeface="BN Shalechet" pitchFamily="2" charset="-79"/>
              <a:cs typeface="David" pitchFamily="2" charset="-79"/>
            </a:endParaRP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אילת בוירסקי </a:t>
            </a: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: אחראית על "שיח ושיג"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מוטי שלגי </a:t>
            </a: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: אחראי על ביכורי יצירה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חגי זיגלמן </a:t>
            </a: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: רכז מידע 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לאה חן </a:t>
            </a: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: מזכירת בגרויות ומנב"ס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גילה לב </a:t>
            </a: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: מזכירת כוח אדם 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יצהרי רינת ואלונה סגל </a:t>
            </a: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: מזכירת המחלקה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Administrator.COMP-002\שולחן העבודה\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0944" y="142852"/>
            <a:ext cx="1905043" cy="1428784"/>
          </a:xfrm>
          <a:prstGeom prst="cloud">
            <a:avLst/>
          </a:prstGeom>
          <a:ln w="9525" cap="rnd">
            <a:solidFill>
              <a:schemeClr val="accent5">
                <a:lumMod val="75000"/>
              </a:schemeClr>
            </a:solidFill>
          </a:ln>
          <a:effectLst>
            <a:softEdge rad="317500"/>
          </a:effectLst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4286248" y="1214422"/>
            <a:ext cx="4500594" cy="5286412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20040" lvl="0" indent="-320040" algn="r" rtl="1">
              <a:spcBef>
                <a:spcPts val="700"/>
              </a:spcBef>
              <a:buClr>
                <a:schemeClr val="accent2"/>
              </a:buClr>
              <a:buSzPct val="100000"/>
              <a:defRPr/>
            </a:pPr>
            <a:endParaRPr lang="he-IL" sz="2000" b="1" dirty="0" smtClean="0">
              <a:solidFill>
                <a:srgbClr val="336699"/>
              </a:solidFill>
              <a:latin typeface="BN Shalechet" pitchFamily="2" charset="-79"/>
              <a:cs typeface="David" pitchFamily="2" charset="-79"/>
            </a:endParaRP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תנ"ך</a:t>
            </a: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: רחל שחף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ספרות</a:t>
            </a: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: מוטי שלגי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לשון</a:t>
            </a: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: אורלי אלוף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היסטוריה</a:t>
            </a: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: נתי ייני 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אזרחות</a:t>
            </a: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: גיל עובד 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אנגלית </a:t>
            </a: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: יפה רוזנבלט 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מתמטיקה</a:t>
            </a: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: מרים רוזנטל ועירית שליט 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פיסיקה </a:t>
            </a: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: מיכאל </a:t>
            </a:r>
            <a:r>
              <a:rPr lang="he-IL" sz="2000" dirty="0" err="1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קרפיבנר</a:t>
            </a: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 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כימיה</a:t>
            </a: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: דרור </a:t>
            </a:r>
            <a:r>
              <a:rPr lang="he-IL" sz="2000" dirty="0" err="1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חמדי</a:t>
            </a: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 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ביולוגיה</a:t>
            </a: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: שושי פרידריך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מדעי המחשב </a:t>
            </a: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: לימור קליין 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b="1" dirty="0" err="1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טכ"מ</a:t>
            </a: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: איריס צור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ביוטכנולוגיה</a:t>
            </a: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: ברוך וקס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רובוטיקה </a:t>
            </a: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: אמה מטייב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endParaRPr lang="he-IL" sz="2000" dirty="0" smtClean="0">
              <a:solidFill>
                <a:srgbClr val="336699"/>
              </a:solidFill>
              <a:latin typeface="BN Shalechet" pitchFamily="2" charset="-79"/>
              <a:cs typeface="David" pitchFamily="2" charset="-79"/>
            </a:endParaRP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endParaRPr lang="he-IL" sz="2000" dirty="0" smtClean="0">
              <a:solidFill>
                <a:srgbClr val="336699"/>
              </a:solidFill>
              <a:latin typeface="BN Shalechet" pitchFamily="2" charset="-79"/>
              <a:cs typeface="David" pitchFamily="2" charset="-79"/>
            </a:endParaRP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endParaRPr lang="he-IL" sz="2000" dirty="0" smtClean="0">
              <a:solidFill>
                <a:srgbClr val="336699"/>
              </a:solidFill>
              <a:latin typeface="BN Shalechet" pitchFamily="2" charset="-79"/>
              <a:cs typeface="David" pitchFamily="2" charset="-79"/>
            </a:endParaRPr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1785918" y="928670"/>
            <a:ext cx="6929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רכזי מקצועות ומגמות 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27296" y="970470"/>
            <a:ext cx="1602098" cy="34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Britannic Bold" pitchFamily="34" charset="0"/>
                <a:cs typeface="Narkisim" pitchFamily="2" charset="-79"/>
              </a:rPr>
              <a:t>תיכון "אהל שם" רמת גן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Britannic Bold" pitchFamily="34" charset="0"/>
              <a:cs typeface="Narkisim" pitchFamily="2" charset="-79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white">
          <a:xfrm>
            <a:off x="2571736" y="285728"/>
            <a:ext cx="630555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ישיבה פדגוגית - </a:t>
            </a:r>
            <a:r>
              <a:rPr kumimoji="0" lang="he-IL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פתיחת שנה"ל תשע"ד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charset="0"/>
            </a:endParaRPr>
          </a:p>
        </p:txBody>
      </p:sp>
      <p:sp>
        <p:nvSpPr>
          <p:cNvPr id="15" name="Rectangle 6"/>
          <p:cNvSpPr txBox="1">
            <a:spLocks noChangeArrowheads="1"/>
          </p:cNvSpPr>
          <p:nvPr/>
        </p:nvSpPr>
        <p:spPr>
          <a:xfrm>
            <a:off x="488347" y="1190672"/>
            <a:ext cx="4156407" cy="5286412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20040" lvl="0" indent="-320040" algn="r" rtl="1">
              <a:spcBef>
                <a:spcPts val="700"/>
              </a:spcBef>
              <a:buClr>
                <a:schemeClr val="accent2"/>
              </a:buClr>
              <a:buSzPct val="100000"/>
              <a:defRPr/>
            </a:pPr>
            <a:endParaRPr lang="he-IL" sz="2000" b="1" dirty="0" smtClean="0">
              <a:solidFill>
                <a:srgbClr val="336699"/>
              </a:solidFill>
              <a:latin typeface="BN Shalechet" pitchFamily="2" charset="-79"/>
              <a:cs typeface="David" pitchFamily="2" charset="-79"/>
            </a:endParaRP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תושב"ע</a:t>
            </a: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: שמואל </a:t>
            </a:r>
            <a:r>
              <a:rPr lang="he-IL" sz="2000" dirty="0" err="1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וינגוט</a:t>
            </a:r>
            <a:endParaRPr lang="he-IL" sz="2000" dirty="0" smtClean="0">
              <a:solidFill>
                <a:srgbClr val="336699"/>
              </a:solidFill>
              <a:latin typeface="BN Shalechet" pitchFamily="2" charset="-79"/>
              <a:cs typeface="David" pitchFamily="2" charset="-79"/>
            </a:endParaRP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ערבית</a:t>
            </a: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: </a:t>
            </a:r>
            <a:r>
              <a:rPr lang="he-IL" sz="2000" dirty="0" err="1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אהלה</a:t>
            </a: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 בכר 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צרפתית </a:t>
            </a: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 מרים </a:t>
            </a:r>
            <a:r>
              <a:rPr lang="he-IL" sz="2000" dirty="0" err="1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ריקס</a:t>
            </a:r>
            <a:endParaRPr lang="he-IL" sz="2000" dirty="0" smtClean="0">
              <a:solidFill>
                <a:srgbClr val="336699"/>
              </a:solidFill>
              <a:latin typeface="BN Shalechet" pitchFamily="2" charset="-79"/>
              <a:cs typeface="David" pitchFamily="2" charset="-79"/>
            </a:endParaRP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רוסית</a:t>
            </a: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: בטי קז'דן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b="1" dirty="0" err="1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גאוגרפיה</a:t>
            </a:r>
            <a:r>
              <a:rPr lang="he-IL" sz="20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 </a:t>
            </a: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: דן זיו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מדעי החברה</a:t>
            </a: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: </a:t>
            </a:r>
            <a:r>
              <a:rPr lang="he-IL" sz="2000" dirty="0" err="1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לזרוב</a:t>
            </a: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 זיוה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אמנות הקולנוע</a:t>
            </a: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: אסף בסון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b="1" dirty="0" err="1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טכ"מ</a:t>
            </a: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: איריס צור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תיאטרון</a:t>
            </a: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: יובל ששון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מוסיקה </a:t>
            </a: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: דן שגיב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חינוך גופני</a:t>
            </a: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: טל אבן זהב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ניהול עסקי/תקשוב : </a:t>
            </a: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רווית פלס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מחוננים</a:t>
            </a: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: אורלי גרי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מדעית-נחשון </a:t>
            </a: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: לימור </a:t>
            </a:r>
            <a:r>
              <a:rPr lang="he-IL" sz="2000" dirty="0" err="1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ריזפוס</a:t>
            </a:r>
            <a:endParaRPr lang="he-IL" sz="2000" dirty="0" smtClean="0">
              <a:solidFill>
                <a:srgbClr val="336699"/>
              </a:solidFill>
              <a:latin typeface="BN Shalechet" pitchFamily="2" charset="-79"/>
              <a:cs typeface="David" pitchFamily="2" charset="-79"/>
            </a:endParaRP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endParaRPr lang="he-IL" sz="2000" dirty="0" smtClean="0">
              <a:solidFill>
                <a:srgbClr val="336699"/>
              </a:solidFill>
              <a:latin typeface="BN Shalechet" pitchFamily="2" charset="-79"/>
              <a:cs typeface="David" pitchFamily="2" charset="-79"/>
            </a:endParaRP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endParaRPr lang="he-IL" sz="2000" dirty="0" smtClean="0">
              <a:solidFill>
                <a:srgbClr val="336699"/>
              </a:solidFill>
              <a:latin typeface="BN Shalechet" pitchFamily="2" charset="-79"/>
              <a:cs typeface="David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Administrator.COMP-002\שולחן העבודה\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0944" y="142852"/>
            <a:ext cx="1905043" cy="1428784"/>
          </a:xfrm>
          <a:prstGeom prst="cloud">
            <a:avLst/>
          </a:prstGeom>
          <a:ln w="9525" cap="rnd">
            <a:solidFill>
              <a:schemeClr val="accent5">
                <a:lumMod val="75000"/>
              </a:schemeClr>
            </a:solidFill>
          </a:ln>
          <a:effectLst>
            <a:softEdge rad="317500"/>
          </a:effectLst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357158" y="1214422"/>
            <a:ext cx="8215370" cy="5429288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320040" lvl="0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Wingdings" pitchFamily="2" charset="2"/>
              <a:buChar char="v"/>
              <a:defRPr/>
            </a:pPr>
            <a:r>
              <a:rPr lang="he-IL" sz="20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חינוך וחברה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קובי שמשי : סגן המנהל לענייני חינוך וחברה 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עופר יפת : רכז של"ח וטיולים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משה </a:t>
            </a:r>
            <a:r>
              <a:rPr lang="he-IL" sz="2000" dirty="0" err="1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ארגואטי</a:t>
            </a: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 : אחראי על מחויבות אישית, תעודת בגרות חברתית והכנה לצה"ל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אופיר נבון : אחראי על מועצת תלמידים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גילה בן נעים : אחראית על הטקסים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סימה פבל : מזכירת המחלקה </a:t>
            </a:r>
          </a:p>
          <a:p>
            <a:pPr marL="320040" lvl="0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Wingdings" pitchFamily="2" charset="2"/>
              <a:buChar char="v"/>
              <a:defRPr/>
            </a:pPr>
            <a:r>
              <a:rPr lang="he-IL" sz="20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מחשוב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גיא, ירון, יוסף, יאיר</a:t>
            </a:r>
            <a:r>
              <a:rPr lang="he-IL" sz="20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   </a:t>
            </a:r>
          </a:p>
          <a:p>
            <a:pPr marL="320040" lvl="0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Wingdings" pitchFamily="2" charset="2"/>
              <a:buChar char="v"/>
              <a:defRPr/>
            </a:pPr>
            <a:r>
              <a:rPr lang="he-IL" sz="20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מינהל                                                                                                                                     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בלהה קויפמן : סגנית המנהל למנהל וארגון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ורה צבי : מזכירת ביה"ס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רותי גת : מנהלת הספרייה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דורית </a:t>
            </a:r>
            <a:r>
              <a:rPr lang="he-IL" sz="2000" dirty="0" err="1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קוטק</a:t>
            </a: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 : מזכירה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סמדר עידן : גזברות </a:t>
            </a:r>
          </a:p>
          <a:p>
            <a:pPr marL="320040" lvl="0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Wingdings" pitchFamily="2" charset="2"/>
              <a:buChar char="v"/>
              <a:defRPr/>
            </a:pPr>
            <a:r>
              <a:rPr lang="he-IL" sz="2000" b="1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אדמיניסטרציה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זכריה חדד : מנהל אדמיניסטרטיבי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רפי חדד </a:t>
            </a:r>
          </a:p>
          <a:p>
            <a:pPr marL="777240" lvl="1" indent="-320040" algn="r" rtl="1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/>
            </a:pPr>
            <a:r>
              <a:rPr lang="he-IL" sz="2000" dirty="0" smtClean="0">
                <a:solidFill>
                  <a:srgbClr val="336699"/>
                </a:solidFill>
                <a:latin typeface="BN Shalechet" pitchFamily="2" charset="-79"/>
                <a:cs typeface="David" pitchFamily="2" charset="-79"/>
              </a:rPr>
              <a:t>דודי אשכנזי </a:t>
            </a:r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27296" y="970470"/>
            <a:ext cx="1602098" cy="34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Britannic Bold" pitchFamily="34" charset="0"/>
                <a:cs typeface="Narkisim" pitchFamily="2" charset="-79"/>
              </a:rPr>
              <a:t>תיכון "אהל שם" רמת גן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Britannic Bold" pitchFamily="34" charset="0"/>
              <a:cs typeface="Narkisim" pitchFamily="2" charset="-79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white">
          <a:xfrm>
            <a:off x="2571736" y="285728"/>
            <a:ext cx="630555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ישיבה פדגוגית - </a:t>
            </a:r>
            <a:r>
              <a:rPr kumimoji="0" lang="he-IL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פתיחת שנה"ל תשע"ד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Administrator.COMP-002\שולחן העבודה\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944" y="142852"/>
            <a:ext cx="1905043" cy="1428784"/>
          </a:xfrm>
          <a:prstGeom prst="cloud">
            <a:avLst/>
          </a:prstGeom>
          <a:ln w="9525" cap="rnd">
            <a:solidFill>
              <a:schemeClr val="accent5">
                <a:lumMod val="75000"/>
              </a:schemeClr>
            </a:solidFill>
          </a:ln>
          <a:effectLst>
            <a:softEdge rad="317500"/>
          </a:effectLst>
        </p:spPr>
      </p:pic>
      <p:sp>
        <p:nvSpPr>
          <p:cNvPr id="26657" name="Rectangle 33"/>
          <p:cNvSpPr>
            <a:spLocks noChangeArrowheads="1"/>
          </p:cNvSpPr>
          <p:nvPr/>
        </p:nvSpPr>
        <p:spPr bwMode="gray">
          <a:xfrm>
            <a:off x="4876800" y="4903788"/>
            <a:ext cx="711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rtl="1"/>
            <a:r>
              <a:rPr lang="he-IL" dirty="0">
                <a:solidFill>
                  <a:schemeClr val="bg1"/>
                </a:solidFill>
                <a:cs typeface="Arial" charset="0"/>
              </a:rPr>
              <a:t>טקסט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659" name="Rectangle 35"/>
          <p:cNvSpPr>
            <a:spLocks noChangeArrowheads="1"/>
          </p:cNvSpPr>
          <p:nvPr/>
        </p:nvSpPr>
        <p:spPr bwMode="gray">
          <a:xfrm>
            <a:off x="6781800" y="3429000"/>
            <a:ext cx="1790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he-IL">
                <a:solidFill>
                  <a:schemeClr val="bg1"/>
                </a:solidFill>
                <a:cs typeface="Arial" charset="0"/>
              </a:rPr>
              <a:t>טקסט</a:t>
            </a:r>
            <a:endParaRPr lang="en-US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6" name="מציין מיקום של מספר שקופית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F0BC0-4984-4A6C-8BA8-2CE06CC4E38D}" type="slidenum">
              <a:rPr lang="he-IL" smtClean="0"/>
              <a:pPr/>
              <a:t>8</a:t>
            </a:fld>
            <a:endParaRPr lang="en-US"/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27296" y="970470"/>
            <a:ext cx="1602098" cy="34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Britannic Bold" pitchFamily="34" charset="0"/>
                <a:cs typeface="Narkisim" pitchFamily="2" charset="-79"/>
              </a:rPr>
              <a:t>תיכון "אהל שם" רמת גן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Britannic Bold" pitchFamily="34" charset="0"/>
              <a:cs typeface="Narkisim" pitchFamily="2" charset="-79"/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1857356" y="928670"/>
            <a:ext cx="6858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רשימת מחנכים לשנה"ל תשע"ד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charset="0"/>
            </a:endParaRPr>
          </a:p>
        </p:txBody>
      </p:sp>
      <p:graphicFrame>
        <p:nvGraphicFramePr>
          <p:cNvPr id="12" name="טבלה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010882"/>
              </p:ext>
            </p:extLst>
          </p:nvPr>
        </p:nvGraphicFramePr>
        <p:xfrm>
          <a:off x="428596" y="1357295"/>
          <a:ext cx="8350261" cy="5286414"/>
        </p:xfrm>
        <a:graphic>
          <a:graphicData uri="http://schemas.openxmlformats.org/drawingml/2006/table">
            <a:tbl>
              <a:tblPr rtl="1" bandRow="1"/>
              <a:tblGrid>
                <a:gridCol w="2024374"/>
                <a:gridCol w="2108629"/>
                <a:gridCol w="2108629"/>
                <a:gridCol w="2108629"/>
              </a:tblGrid>
              <a:tr h="370522">
                <a:tc>
                  <a:txBody>
                    <a:bodyPr/>
                    <a:lstStyle>
                      <a:defPPr>
                        <a:defRPr lang="he-IL"/>
                      </a:defPPr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/>
                      <a:r>
                        <a:rPr lang="he-IL" sz="1800" b="1" dirty="0" smtClean="0">
                          <a:solidFill>
                            <a:srgbClr val="336699"/>
                          </a:solidFill>
                          <a:effectLst/>
                          <a:latin typeface="David" pitchFamily="34" charset="-79"/>
                          <a:cs typeface="David" pitchFamily="34" charset="-79"/>
                        </a:rPr>
                        <a:t>שכבת ט'</a:t>
                      </a:r>
                      <a:endParaRPr lang="he-IL" sz="1800" b="1" dirty="0">
                        <a:solidFill>
                          <a:srgbClr val="336699"/>
                        </a:solidFill>
                        <a:effectLst/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>
                    <a:lnL w="12700" cmpd="sng">
                      <a:solidFill>
                        <a:srgbClr val="AAC0C0"/>
                      </a:solidFill>
                    </a:lnL>
                    <a:lnR w="12700" cmpd="sng">
                      <a:solidFill>
                        <a:srgbClr val="AAC0C0"/>
                      </a:solidFill>
                    </a:lnR>
                    <a:lnT w="12700" cmpd="sng">
                      <a:solidFill>
                        <a:srgbClr val="AAC0C0"/>
                      </a:solidFill>
                    </a:lnT>
                    <a:lnB w="12700" cmpd="sng">
                      <a:solidFill>
                        <a:srgbClr val="AAC0C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C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he-IL"/>
                      </a:defPPr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1"/>
                      <a:r>
                        <a:rPr lang="he-IL" sz="1800" b="1" dirty="0" smtClean="0">
                          <a:solidFill>
                            <a:srgbClr val="336699"/>
                          </a:solidFill>
                          <a:effectLst/>
                          <a:latin typeface="David" pitchFamily="34" charset="-79"/>
                          <a:cs typeface="David" pitchFamily="34" charset="-79"/>
                        </a:rPr>
                        <a:t>שכבת י'</a:t>
                      </a:r>
                      <a:endParaRPr lang="he-IL" sz="1800" b="1" dirty="0">
                        <a:solidFill>
                          <a:srgbClr val="336699"/>
                        </a:solidFill>
                        <a:effectLst/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>
                    <a:lnL w="12700" cmpd="sng">
                      <a:solidFill>
                        <a:srgbClr val="AAC0C0"/>
                      </a:solidFill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AC0C0"/>
                      </a:solidFill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C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 smtClean="0">
                          <a:solidFill>
                            <a:srgbClr val="336699"/>
                          </a:solidFill>
                          <a:effectLst/>
                          <a:latin typeface="David" pitchFamily="34" charset="-79"/>
                          <a:cs typeface="David" pitchFamily="34" charset="-79"/>
                        </a:rPr>
                        <a:t>שכבת יא'</a:t>
                      </a:r>
                      <a:endParaRPr lang="he-IL" sz="1800" b="1" dirty="0">
                        <a:solidFill>
                          <a:srgbClr val="336699"/>
                        </a:solidFill>
                        <a:effectLst/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>
                    <a:lnL w="12700" cmpd="sng">
                      <a:solidFill>
                        <a:srgbClr val="AAC0C0"/>
                      </a:solidFill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AC0C0"/>
                      </a:solidFill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C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 smtClean="0">
                          <a:solidFill>
                            <a:srgbClr val="336699"/>
                          </a:solidFill>
                          <a:effectLst/>
                          <a:latin typeface="David" pitchFamily="34" charset="-79"/>
                          <a:cs typeface="David" pitchFamily="34" charset="-79"/>
                        </a:rPr>
                        <a:t>שכבת </a:t>
                      </a:r>
                      <a:r>
                        <a:rPr lang="he-IL" sz="1800" b="1" dirty="0" err="1" smtClean="0">
                          <a:solidFill>
                            <a:srgbClr val="336699"/>
                          </a:solidFill>
                          <a:effectLst/>
                          <a:latin typeface="David" pitchFamily="34" charset="-79"/>
                          <a:cs typeface="David" pitchFamily="34" charset="-79"/>
                        </a:rPr>
                        <a:t>יב</a:t>
                      </a:r>
                      <a:r>
                        <a:rPr lang="he-IL" sz="1800" b="1" dirty="0" smtClean="0">
                          <a:solidFill>
                            <a:srgbClr val="336699"/>
                          </a:solidFill>
                          <a:effectLst/>
                          <a:latin typeface="David" pitchFamily="34" charset="-79"/>
                          <a:cs typeface="David" pitchFamily="34" charset="-79"/>
                        </a:rPr>
                        <a:t>'</a:t>
                      </a:r>
                      <a:endParaRPr lang="he-IL" sz="1800" b="1" dirty="0">
                        <a:solidFill>
                          <a:srgbClr val="336699"/>
                        </a:solidFill>
                        <a:effectLst/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>
                    <a:lnL w="12700" cmpd="sng">
                      <a:solidFill>
                        <a:srgbClr val="AAC0C0"/>
                      </a:solidFill>
                    </a:lnL>
                    <a:lnR w="12700" cmpd="sng">
                      <a:solidFill>
                        <a:srgbClr val="AAC0C0"/>
                      </a:solidFill>
                    </a:lnR>
                    <a:lnT w="12700" cmpd="sng">
                      <a:solidFill>
                        <a:srgbClr val="AAC0C0"/>
                      </a:solidFill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C0C0">
                        <a:alpha val="20000"/>
                      </a:srgbClr>
                    </a:solidFill>
                  </a:tcPr>
                </a:tc>
              </a:tr>
              <a:tr h="503679">
                <a:tc>
                  <a:txBody>
                    <a:bodyPr/>
                    <a:lstStyle>
                      <a:defPPr>
                        <a:defRPr lang="he-IL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  <a:cs typeface="Arial"/>
                        </a:defRPr>
                      </a:lvl9pPr>
                    </a:lstStyle>
                    <a:p>
                      <a:pPr algn="ctr" rtl="1" fontAlgn="t"/>
                      <a:r>
                        <a:rPr lang="he-IL" sz="1600" b="0" i="0" u="none" strike="noStrike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ענת לסקר</a:t>
                      </a:r>
                    </a:p>
                    <a:p>
                      <a:pPr algn="ctr" rtl="1" fontAlgn="t"/>
                      <a:r>
                        <a:rPr lang="he-IL" sz="1600" b="0" i="0" u="none" strike="noStrike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 (מנהלת</a:t>
                      </a:r>
                      <a:r>
                        <a:rPr lang="he-IL" sz="1600" b="0" i="0" u="none" strike="noStrike" baseline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 השכבה)</a:t>
                      </a:r>
                      <a:endParaRPr lang="he-IL" sz="1600" b="0" i="0" u="none" strike="noStrike" dirty="0">
                        <a:solidFill>
                          <a:srgbClr val="336699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AAC0C0"/>
                      </a:solidFill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AC0C0"/>
                      </a:solidFill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he-IL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יוסף לילך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(מנהלת השכבה)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אורית בן-חיים</a:t>
                      </a:r>
                      <a:r>
                        <a:rPr lang="he-IL" sz="1600" b="0" i="0" baseline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he-IL" sz="1600" b="0" i="0" baseline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(מנהלת השכבה)</a:t>
                      </a:r>
                      <a:endParaRPr lang="he-IL" sz="1600" b="0" i="0" dirty="0" smtClean="0">
                        <a:solidFill>
                          <a:srgbClr val="336699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אודי גלעד </a:t>
                      </a:r>
                    </a:p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(מנהל השכבה)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AC0C0"/>
                      </a:solidFill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3679"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600" b="0" i="0" u="none" strike="noStrike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גז יוטבת</a:t>
                      </a:r>
                    </a:p>
                    <a:p>
                      <a:pPr algn="ctr" rtl="1" fontAlgn="t"/>
                      <a:r>
                        <a:rPr lang="he-IL" sz="1600" b="0" i="0" u="none" strike="noStrike" baseline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 (ס. מנהלת שכבה)</a:t>
                      </a:r>
                      <a:endParaRPr lang="he-IL" sz="1600" b="0" i="0" u="none" strike="noStrike" dirty="0">
                        <a:solidFill>
                          <a:srgbClr val="336699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AAC0C0"/>
                      </a:solidFill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AC0C0"/>
                      </a:solidFill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he-IL" sz="1600" b="0" i="0" dirty="0" err="1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ינקלביץ</a:t>
                      </a: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 רותם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(ס.</a:t>
                      </a:r>
                      <a:r>
                        <a:rPr lang="he-IL" sz="1600" b="0" i="0" baseline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 מנהלת השכבה) </a:t>
                      </a:r>
                      <a:endParaRPr lang="he-IL" sz="1600" b="0" i="0" dirty="0" smtClean="0">
                        <a:solidFill>
                          <a:srgbClr val="336699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שי </a:t>
                      </a:r>
                      <a:r>
                        <a:rPr lang="he-IL" sz="1600" b="0" i="0" dirty="0" err="1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קלמפנר</a:t>
                      </a: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(ס.מנהלת השכבה)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קארן סיאם </a:t>
                      </a:r>
                    </a:p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(ס.מנהל</a:t>
                      </a:r>
                      <a:r>
                        <a:rPr lang="he-IL" sz="1600" b="0" i="0" baseline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 שכבה)</a:t>
                      </a:r>
                      <a:endParaRPr lang="he-IL" sz="1600" b="0" i="0" dirty="0" smtClean="0">
                        <a:solidFill>
                          <a:srgbClr val="336699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AC0C0"/>
                      </a:solidFill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769"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600" b="0" i="0" u="none" strike="noStrike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נבון אופיר</a:t>
                      </a:r>
                      <a:endParaRPr lang="he-IL" sz="1600" b="0" i="0" u="none" strike="noStrike" dirty="0">
                        <a:solidFill>
                          <a:srgbClr val="336699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AAC0C0"/>
                      </a:solidFill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AC0C0"/>
                      </a:solidFill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ספיר נורית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גילה בן-נעים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זיוה </a:t>
                      </a:r>
                      <a:r>
                        <a:rPr lang="he-IL" sz="1600" b="0" i="0" dirty="0" err="1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לזרוב</a:t>
                      </a:r>
                      <a:endParaRPr lang="he-IL" sz="1600" b="0" i="0" dirty="0" smtClean="0">
                        <a:solidFill>
                          <a:srgbClr val="336699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AC0C0"/>
                      </a:solidFill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769"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600" b="0" i="0" u="none" strike="noStrike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גורביץ בוריס</a:t>
                      </a:r>
                      <a:endParaRPr lang="he-IL" sz="1600" b="0" i="0" u="none" strike="noStrike" dirty="0">
                        <a:solidFill>
                          <a:srgbClr val="336699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AAC0C0"/>
                      </a:solidFill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AC0C0"/>
                      </a:solidFill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רון </a:t>
                      </a:r>
                      <a:r>
                        <a:rPr lang="he-IL" sz="1600" b="0" i="0" dirty="0" err="1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ברלי</a:t>
                      </a:r>
                      <a:endParaRPr lang="he-IL" sz="1600" b="0" i="0" dirty="0" smtClean="0">
                        <a:solidFill>
                          <a:srgbClr val="336699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בלהה קויפמן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ליטל שבו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AC0C0"/>
                      </a:solidFill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769"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600" b="0" i="0" u="none" strike="noStrike" dirty="0" err="1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גורקביץ</a:t>
                      </a:r>
                      <a:r>
                        <a:rPr lang="he-IL" sz="1600" b="0" i="0" u="none" strike="noStrike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 מירון</a:t>
                      </a:r>
                      <a:endParaRPr lang="he-IL" sz="1600" b="0" i="0" u="none" strike="noStrike" dirty="0">
                        <a:solidFill>
                          <a:srgbClr val="336699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AAC0C0"/>
                      </a:solidFill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AC0C0"/>
                      </a:solidFill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לימור </a:t>
                      </a:r>
                      <a:r>
                        <a:rPr lang="he-IL" sz="1600" b="0" i="0" dirty="0" err="1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רייזפוס</a:t>
                      </a: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 (נחשון)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מרים</a:t>
                      </a:r>
                      <a:r>
                        <a:rPr lang="he-IL" sz="1600" b="0" i="0" baseline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 </a:t>
                      </a:r>
                      <a:r>
                        <a:rPr lang="he-IL" sz="1600" b="0" i="0" baseline="0" dirty="0" err="1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ריקס</a:t>
                      </a:r>
                      <a:endParaRPr lang="he-IL" sz="1600" b="0" i="0" dirty="0" smtClean="0">
                        <a:solidFill>
                          <a:srgbClr val="336699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אירית בשן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AC0C0"/>
                      </a:solidFill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769"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600" b="0" i="0" u="none" strike="noStrike" baseline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  סלומון רהב</a:t>
                      </a:r>
                      <a:endParaRPr lang="he-IL" sz="1600" b="0" i="0" u="none" strike="noStrike" dirty="0">
                        <a:solidFill>
                          <a:srgbClr val="336699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AAC0C0"/>
                      </a:solidFill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AC0C0"/>
                      </a:solidFill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יוכי </a:t>
                      </a:r>
                      <a:r>
                        <a:rPr lang="he-IL" sz="1600" b="0" i="0" dirty="0" err="1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זמל</a:t>
                      </a:r>
                      <a:endParaRPr lang="he-IL" sz="1600" b="0" i="0" dirty="0" smtClean="0">
                        <a:solidFill>
                          <a:srgbClr val="336699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זמירה שם-טוב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ענת ארנון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AC0C0"/>
                      </a:solidFill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769"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600" b="0" i="0" u="none" strike="noStrike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דרורי נס</a:t>
                      </a:r>
                      <a:endParaRPr lang="he-IL" sz="1600" b="0" i="0" u="none" strike="noStrike" dirty="0">
                        <a:solidFill>
                          <a:srgbClr val="336699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AAC0C0"/>
                      </a:solidFill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AC0C0"/>
                      </a:solidFill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אורן יצחק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שירה צימרמן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לאה </a:t>
                      </a:r>
                      <a:r>
                        <a:rPr lang="he-IL" sz="1600" b="0" i="0" dirty="0" err="1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זמטקלופר</a:t>
                      </a:r>
                      <a:endParaRPr lang="he-IL" sz="1600" b="0" i="0" dirty="0" smtClean="0">
                        <a:solidFill>
                          <a:srgbClr val="336699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AC0C0"/>
                      </a:solidFill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769"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600" b="0" i="0" u="none" strike="noStrike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אמה מטייב</a:t>
                      </a:r>
                      <a:endParaRPr lang="he-IL" sz="1600" b="0" i="0" u="none" strike="noStrike" dirty="0">
                        <a:solidFill>
                          <a:srgbClr val="336699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AAC0C0"/>
                      </a:solidFill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AC0C0"/>
                      </a:solidFill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err="1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ארגואטי</a:t>
                      </a: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 משה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נווה דליה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אורלי </a:t>
                      </a:r>
                      <a:r>
                        <a:rPr lang="he-IL" sz="1600" b="0" i="0" dirty="0" err="1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זילדמן</a:t>
                      </a:r>
                      <a:endParaRPr lang="he-IL" sz="1600" b="0" i="0" dirty="0" smtClean="0">
                        <a:solidFill>
                          <a:srgbClr val="336699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AC0C0"/>
                      </a:solidFill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769"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600" b="0" i="0" u="none" strike="noStrike" dirty="0" err="1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איגלניק</a:t>
                      </a:r>
                      <a:r>
                        <a:rPr lang="he-IL" sz="1600" b="0" i="0" u="none" strike="noStrike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 חני</a:t>
                      </a:r>
                      <a:endParaRPr lang="he-IL" sz="1600" b="0" i="0" u="none" strike="noStrike" dirty="0">
                        <a:solidFill>
                          <a:srgbClr val="336699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AAC0C0"/>
                      </a:solidFill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AC0C0"/>
                      </a:solidFill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רחל שחף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err="1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מרקוביץ</a:t>
                      </a: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 </a:t>
                      </a:r>
                      <a:r>
                        <a:rPr lang="he-IL" sz="1600" b="0" i="0" dirty="0" err="1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פזית</a:t>
                      </a:r>
                      <a:endParaRPr lang="he-IL" sz="1600" b="0" i="0" dirty="0" smtClean="0">
                        <a:solidFill>
                          <a:srgbClr val="336699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עירית </a:t>
                      </a:r>
                      <a:r>
                        <a:rPr lang="he-IL" sz="1600" b="0" i="0" dirty="0" err="1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לוין</a:t>
                      </a:r>
                      <a:endParaRPr lang="he-IL" sz="1600" b="0" i="0" dirty="0" smtClean="0">
                        <a:solidFill>
                          <a:srgbClr val="336699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AC0C0"/>
                      </a:solidFill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769"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600" b="0" i="0" u="none" strike="noStrike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מזלה חנה</a:t>
                      </a:r>
                      <a:endParaRPr lang="he-IL" sz="1600" b="0" i="0" u="none" strike="noStrike" dirty="0">
                        <a:solidFill>
                          <a:srgbClr val="336699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AAC0C0"/>
                      </a:solidFill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AC0C0"/>
                      </a:solidFill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חפציבה</a:t>
                      </a:r>
                      <a:r>
                        <a:rPr lang="he-IL" sz="1600" b="0" i="0" baseline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 סיני</a:t>
                      </a:r>
                      <a:endParaRPr lang="he-IL" sz="1600" b="0" i="0" dirty="0" smtClean="0">
                        <a:solidFill>
                          <a:srgbClr val="336699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אורנה</a:t>
                      </a:r>
                      <a:r>
                        <a:rPr lang="he-IL" sz="1600" b="0" i="0" baseline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 רזניק</a:t>
                      </a:r>
                      <a:endParaRPr lang="he-IL" sz="1600" b="0" i="0" dirty="0" smtClean="0">
                        <a:solidFill>
                          <a:srgbClr val="336699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רחל גבע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AC0C0"/>
                      </a:solidFill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769"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600" b="0" i="0" u="none" strike="noStrike" dirty="0" err="1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חמדי</a:t>
                      </a:r>
                      <a:r>
                        <a:rPr lang="he-IL" sz="1600" b="0" i="0" u="none" strike="noStrike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 דרור</a:t>
                      </a:r>
                      <a:endParaRPr lang="he-IL" sz="1600" b="0" i="0" u="none" strike="noStrike" dirty="0">
                        <a:solidFill>
                          <a:srgbClr val="336699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AAC0C0"/>
                      </a:solidFill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AC0C0"/>
                      </a:solidFill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תקווה נצר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רונן נקש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רווית פלס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AC0C0"/>
                      </a:solidFill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41"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600" b="0" i="0" u="none" strike="noStrike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קול מיטל</a:t>
                      </a:r>
                      <a:endParaRPr lang="he-IL" sz="1600" b="0" i="0" u="none" strike="noStrike" dirty="0">
                        <a:solidFill>
                          <a:srgbClr val="336699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AAC0C0"/>
                      </a:solidFill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AC0C0"/>
                      </a:solidFill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endParaRPr lang="he-IL" sz="1600" b="0" i="0" dirty="0" smtClean="0">
                        <a:solidFill>
                          <a:srgbClr val="336699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AC0C0"/>
                      </a:solidFill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3679"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600" b="0" i="0" u="none" strike="noStrike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חנה גור אריה </a:t>
                      </a:r>
                    </a:p>
                    <a:p>
                      <a:pPr algn="ctr" rtl="1" fontAlgn="t"/>
                      <a:r>
                        <a:rPr lang="he-IL" sz="1600" b="0" i="0" u="none" strike="noStrike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(יועצת השכבה)</a:t>
                      </a:r>
                      <a:endParaRPr lang="he-IL" sz="1600" b="0" i="0" u="none" strike="noStrike" dirty="0">
                        <a:solidFill>
                          <a:srgbClr val="336699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AAC0C0"/>
                      </a:solidFill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AC0C0"/>
                      </a:solidFill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רחל </a:t>
                      </a:r>
                      <a:r>
                        <a:rPr lang="he-IL" sz="1600" b="0" i="0" dirty="0" err="1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זונטג</a:t>
                      </a: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 </a:t>
                      </a:r>
                    </a:p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(יועצת השכבה)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מיכל שטרן </a:t>
                      </a:r>
                    </a:p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(יועצת השכבה)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ענת טופז פרידמן</a:t>
                      </a:r>
                    </a:p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 (יועצת השכבה)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AC0C0"/>
                      </a:solidFill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7393"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600" b="0" i="0" u="none" strike="noStrike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כרמלה </a:t>
                      </a:r>
                      <a:r>
                        <a:rPr lang="he-IL" sz="1600" b="0" i="0" u="none" strike="noStrike" dirty="0" err="1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דרזי</a:t>
                      </a:r>
                      <a:r>
                        <a:rPr lang="he-IL" sz="1600" b="0" i="0" u="none" strike="noStrike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 </a:t>
                      </a:r>
                    </a:p>
                    <a:p>
                      <a:pPr algn="ctr" rtl="1" fontAlgn="t"/>
                      <a:r>
                        <a:rPr lang="he-IL" sz="1600" b="0" i="0" u="none" strike="noStrike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(מזכירת השכבה)</a:t>
                      </a:r>
                      <a:endParaRPr lang="he-IL" sz="1600" b="0" i="0" u="none" strike="noStrike" dirty="0">
                        <a:solidFill>
                          <a:srgbClr val="336699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AAC0C0"/>
                      </a:solidFill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AC0C0"/>
                      </a:solidFill>
                    </a:lnT>
                    <a:lnB w="12700" cmpd="sng">
                      <a:solidFill>
                        <a:srgbClr val="AAC0C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אורלי </a:t>
                      </a:r>
                      <a:r>
                        <a:rPr lang="he-IL" sz="1600" b="0" i="0" dirty="0" err="1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כזמה</a:t>
                      </a:r>
                      <a:endParaRPr lang="he-IL" sz="1600" b="0" i="0" dirty="0" smtClean="0">
                        <a:solidFill>
                          <a:srgbClr val="336699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he-IL" sz="1600" b="0" i="0" u="none" strike="noStrike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(מזכירת השכבה)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מירי גולן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he-IL" sz="1600" b="0" i="0" u="none" strike="noStrike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(מזכירת השכבה)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אפי </a:t>
                      </a:r>
                      <a:r>
                        <a:rPr lang="he-IL" sz="1600" b="0" i="0" dirty="0" err="1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רדעי</a:t>
                      </a:r>
                      <a:endParaRPr lang="he-IL" sz="1600" b="0" i="0" dirty="0" smtClean="0">
                        <a:solidFill>
                          <a:srgbClr val="336699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he-IL" sz="1600" b="0" i="0" u="none" strike="noStrike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(מזכירת השכבה)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AC0C0"/>
                      </a:solidFill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Rectangle 4"/>
          <p:cNvSpPr txBox="1">
            <a:spLocks noChangeArrowheads="1"/>
          </p:cNvSpPr>
          <p:nvPr/>
        </p:nvSpPr>
        <p:spPr bwMode="white">
          <a:xfrm>
            <a:off x="2571736" y="285728"/>
            <a:ext cx="630555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ישיבה פדגוגית - </a:t>
            </a:r>
            <a:r>
              <a:rPr kumimoji="0" lang="he-IL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פתיחת שנה"ל תשע"ד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Administrator.COMP-002\שולחן העבודה\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944" y="142852"/>
            <a:ext cx="1905043" cy="1428784"/>
          </a:xfrm>
          <a:prstGeom prst="cloud">
            <a:avLst/>
          </a:prstGeom>
          <a:ln w="9525" cap="rnd">
            <a:solidFill>
              <a:schemeClr val="accent5">
                <a:lumMod val="75000"/>
              </a:schemeClr>
            </a:solidFill>
          </a:ln>
          <a:effectLst>
            <a:softEdge rad="317500"/>
          </a:effectLst>
        </p:spPr>
      </p:pic>
      <p:sp>
        <p:nvSpPr>
          <p:cNvPr id="26659" name="Rectangle 35"/>
          <p:cNvSpPr>
            <a:spLocks noChangeArrowheads="1"/>
          </p:cNvSpPr>
          <p:nvPr/>
        </p:nvSpPr>
        <p:spPr bwMode="gray">
          <a:xfrm>
            <a:off x="6781800" y="3429000"/>
            <a:ext cx="1790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/>
            <a:r>
              <a:rPr lang="he-IL">
                <a:solidFill>
                  <a:schemeClr val="bg1"/>
                </a:solidFill>
                <a:cs typeface="Arial" charset="0"/>
              </a:rPr>
              <a:t>טקסט</a:t>
            </a:r>
            <a:endParaRPr lang="en-US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6" name="מציין מיקום של מספר שקופית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F0BC0-4984-4A6C-8BA8-2CE06CC4E38D}" type="slidenum">
              <a:rPr lang="he-IL" smtClean="0"/>
              <a:pPr/>
              <a:t>9</a:t>
            </a:fld>
            <a:endParaRPr lang="en-US"/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27296" y="970470"/>
            <a:ext cx="1602098" cy="34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Britannic Bold" pitchFamily="34" charset="0"/>
                <a:cs typeface="Narkisim" pitchFamily="2" charset="-79"/>
              </a:rPr>
              <a:t>תיכון "אהל שם" רמת גן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Britannic Bold" pitchFamily="34" charset="0"/>
              <a:cs typeface="Narkisim" pitchFamily="2" charset="-79"/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1857356" y="928670"/>
            <a:ext cx="6858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מגמות ומסלולי לימוד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charset="0"/>
            </a:endParaRPr>
          </a:p>
        </p:txBody>
      </p:sp>
      <p:graphicFrame>
        <p:nvGraphicFramePr>
          <p:cNvPr id="12" name="טבלה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010882"/>
              </p:ext>
            </p:extLst>
          </p:nvPr>
        </p:nvGraphicFramePr>
        <p:xfrm>
          <a:off x="4929190" y="1571612"/>
          <a:ext cx="3931508" cy="3317770"/>
        </p:xfrm>
        <a:graphic>
          <a:graphicData uri="http://schemas.openxmlformats.org/drawingml/2006/table">
            <a:tbl>
              <a:tblPr rtl="1" bandRow="1"/>
              <a:tblGrid>
                <a:gridCol w="1161612"/>
                <a:gridCol w="852792"/>
                <a:gridCol w="947606"/>
                <a:gridCol w="969498"/>
              </a:tblGrid>
              <a:tr h="370522"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 smtClean="0">
                          <a:solidFill>
                            <a:srgbClr val="336699"/>
                          </a:solidFill>
                          <a:effectLst/>
                          <a:latin typeface="David" pitchFamily="34" charset="-79"/>
                          <a:cs typeface="David" pitchFamily="34" charset="-79"/>
                        </a:rPr>
                        <a:t>מקצוע</a:t>
                      </a:r>
                      <a:endParaRPr lang="he-IL" sz="1800" b="1" dirty="0">
                        <a:solidFill>
                          <a:srgbClr val="336699"/>
                        </a:solidFill>
                        <a:effectLst/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AC0C0"/>
                      </a:solidFill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C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 smtClean="0">
                          <a:solidFill>
                            <a:srgbClr val="336699"/>
                          </a:solidFill>
                          <a:effectLst/>
                          <a:latin typeface="David" pitchFamily="34" charset="-79"/>
                          <a:cs typeface="David" pitchFamily="34" charset="-79"/>
                        </a:rPr>
                        <a:t>שכבת יא'</a:t>
                      </a:r>
                      <a:endParaRPr lang="he-IL" sz="1800" b="1" dirty="0">
                        <a:solidFill>
                          <a:srgbClr val="336699"/>
                        </a:solidFill>
                        <a:effectLst/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AC0C0"/>
                      </a:solidFill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C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 smtClean="0">
                          <a:solidFill>
                            <a:srgbClr val="336699"/>
                          </a:solidFill>
                          <a:effectLst/>
                          <a:latin typeface="David" pitchFamily="34" charset="-79"/>
                          <a:cs typeface="David" pitchFamily="34" charset="-79"/>
                        </a:rPr>
                        <a:t>שכבת </a:t>
                      </a:r>
                      <a:r>
                        <a:rPr lang="he-IL" sz="1800" b="1" dirty="0" err="1" smtClean="0">
                          <a:solidFill>
                            <a:srgbClr val="336699"/>
                          </a:solidFill>
                          <a:effectLst/>
                          <a:latin typeface="David" pitchFamily="34" charset="-79"/>
                          <a:cs typeface="David" pitchFamily="34" charset="-79"/>
                        </a:rPr>
                        <a:t>יב</a:t>
                      </a:r>
                      <a:r>
                        <a:rPr lang="he-IL" sz="1800" b="1" dirty="0" smtClean="0">
                          <a:solidFill>
                            <a:srgbClr val="336699"/>
                          </a:solidFill>
                          <a:effectLst/>
                          <a:latin typeface="David" pitchFamily="34" charset="-79"/>
                          <a:cs typeface="David" pitchFamily="34" charset="-79"/>
                        </a:rPr>
                        <a:t>'</a:t>
                      </a:r>
                      <a:endParaRPr lang="he-IL" sz="1800" b="1" dirty="0">
                        <a:solidFill>
                          <a:srgbClr val="336699"/>
                        </a:solidFill>
                        <a:effectLst/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>
                    <a:lnL w="12700" cmpd="sng">
                      <a:solidFill>
                        <a:srgbClr val="AAC0C0"/>
                      </a:solidFill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AC0C0"/>
                      </a:solidFill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C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 smtClean="0">
                          <a:solidFill>
                            <a:srgbClr val="336699"/>
                          </a:solidFill>
                          <a:effectLst/>
                          <a:latin typeface="David" pitchFamily="34" charset="-79"/>
                          <a:cs typeface="David" pitchFamily="34" charset="-79"/>
                        </a:rPr>
                        <a:t>סה"כ</a:t>
                      </a:r>
                      <a:endParaRPr lang="he-IL" sz="1800" b="1" dirty="0">
                        <a:solidFill>
                          <a:srgbClr val="336699"/>
                        </a:solidFill>
                        <a:effectLst/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>
                    <a:lnL w="12700" cmpd="sng">
                      <a:solidFill>
                        <a:srgbClr val="AAC0C0"/>
                      </a:solidFill>
                    </a:lnL>
                    <a:lnR w="12700" cmpd="sng">
                      <a:solidFill>
                        <a:srgbClr val="AAC0C0"/>
                      </a:solidFill>
                    </a:lnR>
                    <a:lnT w="12700" cmpd="sng">
                      <a:solidFill>
                        <a:srgbClr val="AAC0C0"/>
                      </a:solidFill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C0C0">
                        <a:alpha val="20000"/>
                      </a:srgbClr>
                    </a:solidFill>
                  </a:tcPr>
                </a:tc>
              </a:tr>
              <a:tr h="267769"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תנ"ך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92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94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186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AC0C0"/>
                      </a:solidFill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769"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ספרות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14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34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AC0C0"/>
                      </a:solidFill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76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תושב"ע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14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14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AC0C0"/>
                      </a:solidFill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769"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גיאוגרפיה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24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46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AC0C0"/>
                      </a:solidFill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769"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צרפתית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12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12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AC0C0"/>
                      </a:solidFill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769"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ערבית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48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68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116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AC0C0"/>
                      </a:solidFill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769"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רוסית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14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AC0C0"/>
                      </a:solidFill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769"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פיסיקה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86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176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AC0C0"/>
                      </a:solidFill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769"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ביולוגיה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55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69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124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AC0C0"/>
                      </a:solidFill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769"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כימיה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84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70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154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AC0C0"/>
                      </a:solidFill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Rectangle 4"/>
          <p:cNvSpPr txBox="1">
            <a:spLocks noChangeArrowheads="1"/>
          </p:cNvSpPr>
          <p:nvPr/>
        </p:nvSpPr>
        <p:spPr bwMode="white">
          <a:xfrm>
            <a:off x="2571736" y="285728"/>
            <a:ext cx="630555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ישיבה פדגוגית - </a:t>
            </a:r>
            <a:r>
              <a:rPr kumimoji="0" lang="he-IL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פתיחת שנה"ל תשע"ד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charset="0"/>
            </a:endParaRPr>
          </a:p>
        </p:txBody>
      </p:sp>
      <p:graphicFrame>
        <p:nvGraphicFramePr>
          <p:cNvPr id="10" name="טבלה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010882"/>
              </p:ext>
            </p:extLst>
          </p:nvPr>
        </p:nvGraphicFramePr>
        <p:xfrm>
          <a:off x="571472" y="1571612"/>
          <a:ext cx="3931508" cy="3011668"/>
        </p:xfrm>
        <a:graphic>
          <a:graphicData uri="http://schemas.openxmlformats.org/drawingml/2006/table">
            <a:tbl>
              <a:tblPr rtl="1" bandRow="1"/>
              <a:tblGrid>
                <a:gridCol w="1115350"/>
                <a:gridCol w="971358"/>
                <a:gridCol w="971172"/>
                <a:gridCol w="873628"/>
              </a:tblGrid>
              <a:tr h="370522"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 smtClean="0">
                          <a:solidFill>
                            <a:srgbClr val="336699"/>
                          </a:solidFill>
                          <a:effectLst/>
                          <a:latin typeface="David" pitchFamily="34" charset="-79"/>
                          <a:cs typeface="David" pitchFamily="34" charset="-79"/>
                        </a:rPr>
                        <a:t>מקצוע</a:t>
                      </a:r>
                      <a:endParaRPr lang="he-IL" sz="1800" b="1" dirty="0">
                        <a:solidFill>
                          <a:srgbClr val="336699"/>
                        </a:solidFill>
                        <a:effectLst/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AC0C0"/>
                      </a:solidFill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C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 smtClean="0">
                          <a:solidFill>
                            <a:srgbClr val="336699"/>
                          </a:solidFill>
                          <a:effectLst/>
                          <a:latin typeface="David" pitchFamily="34" charset="-79"/>
                          <a:cs typeface="David" pitchFamily="34" charset="-79"/>
                        </a:rPr>
                        <a:t>שכבת יא'</a:t>
                      </a:r>
                      <a:endParaRPr lang="he-IL" sz="1800" b="1" dirty="0">
                        <a:solidFill>
                          <a:srgbClr val="336699"/>
                        </a:solidFill>
                        <a:effectLst/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AC0C0"/>
                      </a:solidFill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C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 smtClean="0">
                          <a:solidFill>
                            <a:srgbClr val="336699"/>
                          </a:solidFill>
                          <a:effectLst/>
                          <a:latin typeface="David" pitchFamily="34" charset="-79"/>
                          <a:cs typeface="David" pitchFamily="34" charset="-79"/>
                        </a:rPr>
                        <a:t>שכבת </a:t>
                      </a:r>
                      <a:r>
                        <a:rPr lang="he-IL" sz="1800" b="1" dirty="0" err="1" smtClean="0">
                          <a:solidFill>
                            <a:srgbClr val="336699"/>
                          </a:solidFill>
                          <a:effectLst/>
                          <a:latin typeface="David" pitchFamily="34" charset="-79"/>
                          <a:cs typeface="David" pitchFamily="34" charset="-79"/>
                        </a:rPr>
                        <a:t>יב</a:t>
                      </a:r>
                      <a:r>
                        <a:rPr lang="he-IL" sz="1800" b="1" dirty="0" smtClean="0">
                          <a:solidFill>
                            <a:srgbClr val="336699"/>
                          </a:solidFill>
                          <a:effectLst/>
                          <a:latin typeface="David" pitchFamily="34" charset="-79"/>
                          <a:cs typeface="David" pitchFamily="34" charset="-79"/>
                        </a:rPr>
                        <a:t>'</a:t>
                      </a:r>
                      <a:endParaRPr lang="he-IL" sz="1800" b="1" dirty="0">
                        <a:solidFill>
                          <a:srgbClr val="336699"/>
                        </a:solidFill>
                        <a:effectLst/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>
                    <a:lnL w="12700" cmpd="sng">
                      <a:solidFill>
                        <a:srgbClr val="AAC0C0"/>
                      </a:solidFill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AC0C0"/>
                      </a:solidFill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C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 smtClean="0">
                          <a:solidFill>
                            <a:srgbClr val="336699"/>
                          </a:solidFill>
                          <a:effectLst/>
                          <a:latin typeface="David" pitchFamily="34" charset="-79"/>
                          <a:cs typeface="David" pitchFamily="34" charset="-79"/>
                        </a:rPr>
                        <a:t>סה"כ</a:t>
                      </a:r>
                      <a:endParaRPr lang="he-IL" sz="1800" b="1" dirty="0">
                        <a:solidFill>
                          <a:srgbClr val="336699"/>
                        </a:solidFill>
                        <a:effectLst/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>
                    <a:lnL w="12700" cmpd="sng">
                      <a:solidFill>
                        <a:srgbClr val="AAC0C0"/>
                      </a:solidFill>
                    </a:lnL>
                    <a:lnR w="12700" cmpd="sng">
                      <a:solidFill>
                        <a:srgbClr val="AAC0C0"/>
                      </a:solidFill>
                    </a:lnR>
                    <a:lnT w="12700" cmpd="sng">
                      <a:solidFill>
                        <a:srgbClr val="AAC0C0"/>
                      </a:solidFill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C0C0">
                        <a:alpha val="20000"/>
                      </a:srgbClr>
                    </a:solidFill>
                  </a:tcPr>
                </a:tc>
              </a:tr>
              <a:tr h="267769"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מדעי</a:t>
                      </a:r>
                      <a:r>
                        <a:rPr lang="he-IL" sz="1600" b="0" i="0" baseline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 המחשב</a:t>
                      </a:r>
                      <a:endParaRPr lang="he-IL" sz="1600" b="0" i="0" dirty="0" smtClean="0">
                        <a:solidFill>
                          <a:srgbClr val="336699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15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28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43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AC0C0"/>
                      </a:solidFill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769"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err="1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טכ"מ</a:t>
                      </a:r>
                      <a:endParaRPr lang="he-IL" sz="1600" b="0" i="0" dirty="0" smtClean="0">
                        <a:solidFill>
                          <a:srgbClr val="336699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67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70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137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AC0C0"/>
                      </a:solidFill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769"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ביוטכנולוגיה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38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23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61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AC0C0"/>
                      </a:solidFill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769"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רובוטיקה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18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23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AC0C0"/>
                      </a:solidFill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769"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מדעי החברה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119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72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191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AC0C0"/>
                      </a:solidFill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769"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תיאטרון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24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29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53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AC0C0"/>
                      </a:solidFill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769"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מוסיקה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11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53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AC0C0"/>
                      </a:solidFill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769"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אמנות הקולנוע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he-IL" sz="1600" b="0" i="0" dirty="0" smtClean="0">
                          <a:solidFill>
                            <a:srgbClr val="336699"/>
                          </a:solidFill>
                          <a:latin typeface="David" pitchFamily="34" charset="-79"/>
                          <a:cs typeface="David" pitchFamily="34" charset="-79"/>
                        </a:rPr>
                        <a:t>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AC0C0"/>
                      </a:solidFill>
                    </a:lnR>
                    <a:lnT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d16152de9d1757be35d392a66e13a47937dd9"/>
</p:tagLst>
</file>

<file path=ppt/theme/theme1.xml><?xml version="1.0" encoding="utf-8"?>
<a:theme xmlns:a="http://schemas.openxmlformats.org/drawingml/2006/main" name="GD_BusPres_03">
  <a:themeElements>
    <a:clrScheme name="ms01_1 3">
      <a:dk1>
        <a:srgbClr val="808080"/>
      </a:dk1>
      <a:lt1>
        <a:srgbClr val="FFFFFF"/>
      </a:lt1>
      <a:dk2>
        <a:srgbClr val="FFFFFF"/>
      </a:dk2>
      <a:lt2>
        <a:srgbClr val="B2B2B2"/>
      </a:lt2>
      <a:accent1>
        <a:srgbClr val="058089"/>
      </a:accent1>
      <a:accent2>
        <a:srgbClr val="66BE0E"/>
      </a:accent2>
      <a:accent3>
        <a:srgbClr val="FFFFFF"/>
      </a:accent3>
      <a:accent4>
        <a:srgbClr val="6C6C6C"/>
      </a:accent4>
      <a:accent5>
        <a:srgbClr val="AAC0C4"/>
      </a:accent5>
      <a:accent6>
        <a:srgbClr val="5CAC0C"/>
      </a:accent6>
      <a:hlink>
        <a:srgbClr val="2CA9D0"/>
      </a:hlink>
      <a:folHlink>
        <a:srgbClr val="4841D9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01_1 1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AD990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1358B"/>
        </a:accent4>
        <a:accent5>
          <a:srgbClr val="C4B8F2"/>
        </a:accent5>
        <a:accent6>
          <a:srgbClr val="007373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808080"/>
        </a:dk1>
        <a:lt1>
          <a:srgbClr val="FFFFFF"/>
        </a:lt1>
        <a:dk2>
          <a:srgbClr val="FFFFFF"/>
        </a:dk2>
        <a:lt2>
          <a:srgbClr val="B2B2B2"/>
        </a:lt2>
        <a:accent1>
          <a:srgbClr val="058089"/>
        </a:accent1>
        <a:accent2>
          <a:srgbClr val="66BE0E"/>
        </a:accent2>
        <a:accent3>
          <a:srgbClr val="FFFFFF"/>
        </a:accent3>
        <a:accent4>
          <a:srgbClr val="6C6C6C"/>
        </a:accent4>
        <a:accent5>
          <a:srgbClr val="AAC0C4"/>
        </a:accent5>
        <a:accent6>
          <a:srgbClr val="5CAC0C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DEBB3141636B894099107E6745BE213F04000498BE45EB900B4AB4820FEB2B334769" ma:contentTypeVersion="23" ma:contentTypeDescription="Create a new document." ma:contentTypeScope="" ma:versionID="922879efceafbead475a392d5d8439ae">
  <xsd:schema xmlns:xsd="http://www.w3.org/2001/XMLSchema" xmlns:xs="http://www.w3.org/2001/XMLSchema" xmlns:p="http://schemas.microsoft.com/office/2006/metadata/properties" xmlns:ns2="6e9ea02a-742f-4d68-9828-878561d4a93c" targetNamespace="http://schemas.microsoft.com/office/2006/metadata/properties" ma:root="true" ma:fieldsID="35d0a2b5ac49b26f738c31bb81246939" ns2:_="">
    <xsd:import namespace="6e9ea02a-742f-4d68-9828-878561d4a93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Expire" minOccurs="0"/>
                <xsd:element ref="ns2:AssetId" minOccurs="0"/>
                <xsd:element ref="ns2:IsSearchable" minOccurs="0"/>
                <xsd:element ref="ns2:AssetStart" minOccurs="0"/>
                <xsd:element ref="ns2:AssetType" minOccurs="0"/>
                <xsd:element ref="ns2:APAuthor" minOccurs="0"/>
                <xsd:element ref="ns2:BugNumber" minOccurs="0"/>
                <xsd:element ref="ns2:APCategories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CHMName" minOccurs="0"/>
                <xsd:element ref="ns2:InProjectListLookup" minOccurs="0"/>
                <xsd:element ref="ns2:TPInstallLocation" minOccurs="0"/>
                <xsd:element ref="ns2:IntlLangReview" minOccurs="0"/>
                <xsd:element ref="ns2:IntlLangReviewer" minOccurs="0"/>
                <xsd:element ref="ns2:IntlLocPriority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ModificationsAwaitingManualResolutionLookup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ArtSampleDocs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9ea02a-742f-4d68-9828-878561d4a93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internalName="AcquiredFrom" ma:readOnly="false">
      <xsd:simpleType>
        <xsd:restriction base="dms:Choice">
          <xsd:enumeration value="Community"/>
          <xsd:enumeration value="Internal MS"/>
          <xsd:enumeration value="MVP"/>
          <xsd:enumeration value="Publisher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 ma:readOnly="false">
      <xsd:simpleType>
        <xsd:restriction base="dms:Text"/>
      </xsd:simpleType>
    </xsd:element>
    <xsd:element name="ApprovalLog" ma:index="4" nillable="true" ma:displayName="Approval Log" ma:default="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Expire" ma:index="6" nillable="true" ma:displayName="Asset End Date" ma:default="2100-01-01T00:00:00Z" ma:internalName="AssetExpire" ma:readOnly="false">
      <xsd:simpleType>
        <xsd:restriction base="dms:DateTime"/>
      </xsd:simpleType>
    </xsd:element>
    <xsd:element name="AssetId" ma:index="7" nillable="true" ma:displayName="Asset ID" ma:indexed="true" ma:internalName="AssetId" ma:readOnly="false">
      <xsd:simpleType>
        <xsd:restriction base="dms:Text"/>
      </xsd:simpleType>
    </xsd:element>
    <xsd:element name="IsSearchable" ma:index="8" nillable="true" ma:displayName="Asset Searchable?" ma:default="true" ma:internalName="IsSearchable" ma:readOnly="false">
      <xsd:simpleType>
        <xsd:restriction base="dms:Boolean"/>
      </xsd:simpleType>
    </xsd:element>
    <xsd:element name="AssetStart" ma:index="9" nillable="true" ma:displayName="Asset Start Date" ma:default="[Today]" ma:internalName="AssetStart" ma:readOnly="false">
      <xsd:simpleType>
        <xsd:restriction base="dms:DateTime"/>
      </xsd:simpleType>
    </xsd:element>
    <xsd:element name="AssetType" ma:index="10" nillable="true" ma:displayName="Asset Type" ma:internalName="AssetType" ma:readOnly="false">
      <xsd:simpleType>
        <xsd:restriction base="dms:Unknown"/>
      </xsd:simpleType>
    </xsd:element>
    <xsd:element name="APAuthor" ma:index="11" nillable="true" ma:displayName="Author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ugNumber" ma:index="12" nillable="true" ma:displayName="Bug Number" ma:default="" ma:internalName="BugNumber" ma:readOnly="false">
      <xsd:simpleType>
        <xsd:restriction base="dms:Text"/>
      </xsd:simpleType>
    </xsd:element>
    <xsd:element name="APCategories" ma:index="13" nillable="true" ma:displayName="Categories" ma:internalName="APCategories" ma:readOnly="false">
      <xsd:simpleType>
        <xsd:restriction base="dms:Text"/>
      </xsd:simpleType>
    </xsd:element>
    <xsd:element name="TPClientViewer" ma:index="14" nillable="true" ma:displayName="Client Viewer" ma:default="" ma:internalName="TPClientViewer" ma:readOnly="false">
      <xsd:simpleType>
        <xsd:restriction base="dms:Text"/>
      </xsd:simpleType>
    </xsd:element>
    <xsd:element name="ClipArtFilename" ma:index="15" nillable="true" ma:displayName="Clip Art Name" ma:internalName="ClipArtFilename" ma:readOnly="false">
      <xsd:simpleType>
        <xsd:restriction base="dms:Text"/>
      </xsd:simpleType>
    </xsd:element>
    <xsd:element name="TPCommandLine" ma:index="16" nillable="true" ma:displayName="Command Line" ma:default="" ma:internalName="TPCommandLine" ma:readOnly="false">
      <xsd:simpleType>
        <xsd:restriction base="dms:Text"/>
      </xsd:simpleType>
    </xsd:element>
    <xsd:element name="TPComponent" ma:index="17" nillable="true" ma:displayName="Component" ma:default="" ma:internalName="TPComponent" ma:readOnly="false">
      <xsd:simpleType>
        <xsd:restriction base="dms:Text"/>
      </xsd:simpleType>
    </xsd:element>
    <xsd:element name="ContentItem" ma:index="18" nillable="true" ma:displayName="Content Item" ma:internalName="ContentItem" ma:readOnly="false">
      <xsd:simpleType>
        <xsd:restriction base="dms:Unknown"/>
      </xsd:simpleType>
    </xsd:element>
    <xsd:element name="CrawlForDependencies" ma:index="20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3" nillable="true" ma:displayName="CSX Hash" ma:internalName="CSXHash" ma:readOnly="false">
      <xsd:simpleType>
        <xsd:restriction base="dms:Text"/>
      </xsd:simpleType>
    </xsd:element>
    <xsd:element name="CSXSubmissionMarket" ma:index="24" nillable="true" ma:displayName="CSX Submission Market" ma:list="{97E9BFDD-1396-425A-819C-F21D6585E878}" ma:internalName="CSXSubmissionMarket" ma:readOnly="false" ma:showField="MarketName" ma:web="6e9ea02a-742f-4d68-9828-878561d4a93c">
      <xsd:simpleType>
        <xsd:restriction base="dms:Lookup"/>
      </xsd:simpleType>
    </xsd:element>
    <xsd:element name="CSXUpdate" ma:index="25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6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27" nillable="true" ma:displayName="IsDeleted" ma:default="0" ma:internalName="IsDeleted">
      <xsd:simpleType>
        <xsd:restriction base="dms:Boolean"/>
      </xsd:simpleType>
    </xsd:element>
    <xsd:element name="APDescription" ma:index="28" nillable="true" ma:displayName="Description" ma:default="" ma:internalName="APDescription" ma:readOnly="false">
      <xsd:simpleType>
        <xsd:restriction base="dms:Note"/>
      </xsd:simpleType>
    </xsd:element>
    <xsd:element name="DirectSourceMarket" ma:index="29" nillable="true" ma:displayName="Direct Source Market Group" ma:internalName="DirectSourceMarket" ma:readOnly="false">
      <xsd:simpleType>
        <xsd:restriction base="dms:Text"/>
      </xsd:simpleType>
    </xsd:element>
    <xsd:element name="Downloads" ma:index="30" nillable="true" ma:displayName="Downloads" ma:default="0" ma:internalName="Downloads" ma:readOnly="false">
      <xsd:simpleType>
        <xsd:restriction base="dms:Unknown"/>
      </xsd:simpleType>
    </xsd:element>
    <xsd:element name="DSATActionTaken" ma:index="31" nillable="true" ma:displayName="DSAT Action Taken" ma:internalName="DSATActionTaken" ma:readOnly="false">
      <xsd:simpleType>
        <xsd:restriction base="dms:Choice">
          <xsd:enumeration value="Best Bets"/>
          <xsd:enumeration value="Expire"/>
          <xsd:enumeration value="Hide"/>
        </xsd:restriction>
      </xsd:simpleType>
    </xsd:element>
    <xsd:element name="APEditor" ma:index="32" nillable="true" ma:displayName="Editor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3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4" nillable="true" ma:displayName="Editorial Tags" ma:internalName="EditorialTags" ma:readOnly="false">
      <xsd:simpleType>
        <xsd:restriction base="dms:Unknown"/>
      </xsd:simpleType>
    </xsd:element>
    <xsd:element name="TPExecutable" ma:index="35" nillable="true" ma:displayName="Executable" ma:default="" ma:internalName="TPExecutable" ma:readOnly="false">
      <xsd:simpleType>
        <xsd:restriction base="dms:Text"/>
      </xsd:simpleType>
    </xsd:element>
    <xsd:element name="TPFriendlyName" ma:index="36" nillable="true" ma:displayName="Friendly Name" ma:default="" ma:internalName="TPFriendlyName" ma:readOnly="false">
      <xsd:simpleType>
        <xsd:restriction base="dms:Text"/>
      </xsd:simpleType>
    </xsd:element>
    <xsd:element name="FriendlyTitle" ma:index="37" nillable="true" ma:displayName="Friendly Title" ma:internalName="FriendlyTitle" ma:readOnly="false">
      <xsd:simpleType>
        <xsd:restriction base="dms:Text"/>
      </xsd:simpleType>
    </xsd:element>
    <xsd:element name="PrimaryImageGen" ma:index="38" nillable="true" ma:displayName="Generate Images?" ma:internalName="PrimaryImageGen" ma:readOnly="false">
      <xsd:simpleType>
        <xsd:restriction base="dms:Boolean"/>
      </xsd:simpleType>
    </xsd:element>
    <xsd:element name="HandoffToMSDN" ma:index="39" nillable="true" ma:displayName="Handoff To MSDN Date" ma:internalName="HandoffToMSDN" ma:readOnly="false">
      <xsd:simpleType>
        <xsd:restriction base="dms:DateTime"/>
      </xsd:simpleType>
    </xsd:element>
    <xsd:element name="CHMName" ma:index="40" nillable="true" ma:displayName="Help File Name" ma:internalName="CHMName" ma:readOnly="false">
      <xsd:simpleType>
        <xsd:restriction base="dms:Text"/>
      </xsd:simpleType>
    </xsd:element>
    <xsd:element name="InProjectListLookup" ma:index="41" nillable="true" ma:displayName="InProjectListLookup" ma:list="{B6637CC4-9BDF-4FFE-8FBF-4FC2310BA3C9}" ma:internalName="InProjectListLookup" ma:readOnly="true" ma:showField="InProjectList" ma:web="6e9ea02a-742f-4d68-9828-878561d4a93c">
      <xsd:simpleType>
        <xsd:restriction base="dms:Lookup"/>
      </xsd:simpleType>
    </xsd:element>
    <xsd:element name="TPInstallLocation" ma:index="42" nillable="true" ma:displayName="Install Location" ma:default="" ma:internalName="TPInstallLocation" ma:readOnly="false">
      <xsd:simpleType>
        <xsd:restriction base="dms:Text"/>
      </xsd:simpleType>
    </xsd:element>
    <xsd:element name="IntlLangReview" ma:index="43" nillable="true" ma:displayName="Intl Lang QA Review Required?" ma:internalName="IntlLangReview" ma:readOnly="false">
      <xsd:simpleType>
        <xsd:restriction base="dms:Boolean"/>
      </xsd:simpleType>
    </xsd:element>
    <xsd:element name="IntlLangReviewer" ma:index="44" nillable="true" ma:displayName="Intl Lang QA Reviewer" ma:internalName="IntlLangReviewer" ma:readOnly="false">
      <xsd:simpleType>
        <xsd:restriction base="dms:Text"/>
      </xsd:simpleType>
    </xsd:element>
    <xsd:element name="IntlLocPriority" ma:index="45" nillable="true" ma:displayName="Intl Loc Priority" ma:default="" ma:internalName="IntlLocPriority" ma:readOnly="false">
      <xsd:simpleType>
        <xsd:restriction base="dms:Unknown"/>
      </xsd:simpleType>
    </xsd:element>
    <xsd:element name="MarketSpecific" ma:index="46" nillable="true" ma:displayName="Is Market Specific?" ma:internalName="MarketSpecific" ma:readOnly="false">
      <xsd:simpleType>
        <xsd:restriction base="dms:Boolean"/>
      </xsd:simpleType>
    </xsd:element>
    <xsd:element name="LastCompleteVersionLookup" ma:index="47" nillable="true" ma:displayName="Last Complete Version Lookup" ma:list="{B6637CC4-9BDF-4FFE-8FBF-4FC2310BA3C9}" ma:internalName="LastCompleteVersionLookup" ma:readOnly="true" ma:showField="LastCompleteVersion" ma:web="6e9ea02a-742f-4d68-9828-878561d4a93c">
      <xsd:simpleType>
        <xsd:restriction base="dms:Lookup"/>
      </xsd:simpleType>
    </xsd:element>
    <xsd:element name="LastHandOff" ma:index="48" nillable="true" ma:displayName="Last Hand-off" ma:internalName="LastHandOff" ma:readOnly="false">
      <xsd:simpleType>
        <xsd:restriction base="dms:DateTime"/>
      </xsd:simpleType>
    </xsd:element>
    <xsd:element name="LastModifiedDateTime" ma:index="49" nillable="true" ma:displayName="Last Modified Date" ma:internalName="LastModifiedDateTime" ma:readOnly="false">
      <xsd:simpleType>
        <xsd:restriction base="dms:DateTime"/>
      </xsd:simpleType>
    </xsd:element>
    <xsd:element name="LastPreviewErrorLookup" ma:index="50" nillable="true" ma:displayName="Last Preview Attempt Error" ma:list="{B6637CC4-9BDF-4FFE-8FBF-4FC2310BA3C9}" ma:internalName="LastPreviewErrorLookup" ma:readOnly="true" ma:showField="LastPreviewError" ma:web="6e9ea02a-742f-4d68-9828-878561d4a93c">
      <xsd:simpleType>
        <xsd:restriction base="dms:Lookup"/>
      </xsd:simpleType>
    </xsd:element>
    <xsd:element name="LastPreviewResultLookup" ma:index="51" nillable="true" ma:displayName="Last Preview Attempt Result" ma:list="{B6637CC4-9BDF-4FFE-8FBF-4FC2310BA3C9}" ma:internalName="LastPreviewResultLookup" ma:readOnly="true" ma:showField="LastPreviewResult" ma:web="6e9ea02a-742f-4d68-9828-878561d4a93c">
      <xsd:simpleType>
        <xsd:restriction base="dms:Lookup"/>
      </xsd:simpleType>
    </xsd:element>
    <xsd:element name="LastPreviewAttemptDateLookup" ma:index="52" nillable="true" ma:displayName="Last Preview Attempted On" ma:list="{B6637CC4-9BDF-4FFE-8FBF-4FC2310BA3C9}" ma:internalName="LastPreviewAttemptDateLookup" ma:readOnly="true" ma:showField="LastPreviewAttemptDate" ma:web="6e9ea02a-742f-4d68-9828-878561d4a93c">
      <xsd:simpleType>
        <xsd:restriction base="dms:Lookup"/>
      </xsd:simpleType>
    </xsd:element>
    <xsd:element name="LastPreviewedByLookup" ma:index="53" nillable="true" ma:displayName="Last Previewed By" ma:list="{B6637CC4-9BDF-4FFE-8FBF-4FC2310BA3C9}" ma:internalName="LastPreviewedByLookup" ma:readOnly="true" ma:showField="LastPreviewedBy" ma:web="6e9ea02a-742f-4d68-9828-878561d4a93c">
      <xsd:simpleType>
        <xsd:restriction base="dms:Lookup"/>
      </xsd:simpleType>
    </xsd:element>
    <xsd:element name="LastPreviewTimeLookup" ma:index="54" nillable="true" ma:displayName="Last Previewed On" ma:list="{B6637CC4-9BDF-4FFE-8FBF-4FC2310BA3C9}" ma:internalName="LastPreviewTimeLookup" ma:readOnly="true" ma:showField="LastPreviewTime" ma:web="6e9ea02a-742f-4d68-9828-878561d4a93c">
      <xsd:simpleType>
        <xsd:restriction base="dms:Lookup"/>
      </xsd:simpleType>
    </xsd:element>
    <xsd:element name="LastPreviewVersionLookup" ma:index="55" nillable="true" ma:displayName="Last Previewed Version" ma:list="{B6637CC4-9BDF-4FFE-8FBF-4FC2310BA3C9}" ma:internalName="LastPreviewVersionLookup" ma:readOnly="true" ma:showField="LastPreviewVersion" ma:web="6e9ea02a-742f-4d68-9828-878561d4a93c">
      <xsd:simpleType>
        <xsd:restriction base="dms:Lookup"/>
      </xsd:simpleType>
    </xsd:element>
    <xsd:element name="LastPublishErrorLookup" ma:index="56" nillable="true" ma:displayName="Last Publish Attempt Error" ma:list="{B6637CC4-9BDF-4FFE-8FBF-4FC2310BA3C9}" ma:internalName="LastPublishErrorLookup" ma:readOnly="true" ma:showField="LastPublishError" ma:web="6e9ea02a-742f-4d68-9828-878561d4a93c">
      <xsd:simpleType>
        <xsd:restriction base="dms:Lookup"/>
      </xsd:simpleType>
    </xsd:element>
    <xsd:element name="LastPublishResultLookup" ma:index="57" nillable="true" ma:displayName="Last Publish Attempt Result" ma:list="{B6637CC4-9BDF-4FFE-8FBF-4FC2310BA3C9}" ma:internalName="LastPublishResultLookup" ma:readOnly="false" ma:showField="LastPublishResult" ma:web="6e9ea02a-742f-4d68-9828-878561d4a93c">
      <xsd:simpleType>
        <xsd:restriction base="dms:Lookup"/>
      </xsd:simpleType>
    </xsd:element>
    <xsd:element name="LastPublishAttemptDateLookup" ma:index="58" nillable="true" ma:displayName="Last Publish Attempted On" ma:list="{B6637CC4-9BDF-4FFE-8FBF-4FC2310BA3C9}" ma:internalName="LastPublishAttemptDateLookup" ma:readOnly="true" ma:showField="LastPublishAttemptDate" ma:web="6e9ea02a-742f-4d68-9828-878561d4a93c">
      <xsd:simpleType>
        <xsd:restriction base="dms:Lookup"/>
      </xsd:simpleType>
    </xsd:element>
    <xsd:element name="LastPublishedByLookup" ma:index="59" nillable="true" ma:displayName="Last Published By" ma:list="{B6637CC4-9BDF-4FFE-8FBF-4FC2310BA3C9}" ma:internalName="LastPublishedByLookup" ma:readOnly="true" ma:showField="LastPublishedBy" ma:web="6e9ea02a-742f-4d68-9828-878561d4a93c">
      <xsd:simpleType>
        <xsd:restriction base="dms:Lookup"/>
      </xsd:simpleType>
    </xsd:element>
    <xsd:element name="LastPublishTimeLookup" ma:index="60" nillable="true" ma:displayName="Last Published On" ma:list="{B6637CC4-9BDF-4FFE-8FBF-4FC2310BA3C9}" ma:internalName="LastPublishTimeLookup" ma:readOnly="true" ma:showField="LastPublishTime" ma:web="6e9ea02a-742f-4d68-9828-878561d4a93c">
      <xsd:simpleType>
        <xsd:restriction base="dms:Lookup"/>
      </xsd:simpleType>
    </xsd:element>
    <xsd:element name="LastPublishVersionLookup" ma:index="61" nillable="true" ma:displayName="Last Published Version" ma:list="{B6637CC4-9BDF-4FFE-8FBF-4FC2310BA3C9}" ma:internalName="LastPublishVersionLookup" ma:readOnly="true" ma:showField="LastPublishVersion" ma:web="6e9ea02a-742f-4d68-9828-878561d4a93c">
      <xsd:simpleType>
        <xsd:restriction base="dms:Lookup"/>
      </xsd:simpleType>
    </xsd:element>
    <xsd:element name="TPLaunchHelpLinkType" ma:index="62" nillable="true" ma:displayName="Launch Help Link Type" ma:default="Template" ma:internalName="TPLaunchHelpLinkType" ma:readOnly="fals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3" nillable="true" ma:displayName="Legacy Data" ma:description="Legacy Data" ma:internalName="LegacyData" ma:readOnly="false">
      <xsd:simpleType>
        <xsd:restriction base="dms:Note"/>
      </xsd:simpleType>
    </xsd:element>
    <xsd:element name="TPLaunchHelpLink" ma:index="64" nillable="true" ma:displayName="Link to Launch Help Topic" ma:default="" ma:internalName="TPLaunchHelpLink" ma:readOnly="false">
      <xsd:simpleType>
        <xsd:restriction base="dms:Text"/>
      </xsd:simpleType>
    </xsd:element>
    <xsd:element name="MachineTranslated" ma:index="65" nillable="true" ma:displayName="Machine Translated" ma:default="" ma:internalName="MachineTranslated" ma:readOnly="false">
      <xsd:simpleType>
        <xsd:restriction base="dms:Boolean"/>
      </xsd:simpleType>
    </xsd:element>
    <xsd:element name="Manager" ma:index="66" nillable="true" ma:displayName="Manager" ma:internalName="Manager" ma:readOnly="false">
      <xsd:simpleType>
        <xsd:restriction base="dms:Text"/>
      </xsd:simpleType>
    </xsd:element>
    <xsd:element name="Markets" ma:index="67" nillable="true" ma:displayName="Markets" ma:list="{97E9BFDD-1396-425A-819C-F21D6585E878}" ma:internalName="Markets" ma:readOnly="false" ma:showField="MarketName" ma:web="6e9ea02a-742f-4d68-9828-878561d4a9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68" nillable="true" ma:displayName="Milestone" ma:default="" ma:internalName="Milestone" ma:readOnly="false">
      <xsd:simpleType>
        <xsd:restriction base="dms:Unknown"/>
      </xsd:simpleType>
    </xsd:element>
    <xsd:element name="ModificationsAwaitingManualResolutionLookup" ma:index="69" nillable="true" ma:displayName="Modifications Awating Manual Resolution" ma:list="{B6637CC4-9BDF-4FFE-8FBF-4FC2310BA3C9}" ma:internalName="ModificationsAwaitingManualResolutionLookup" ma:readOnly="false" ma:showField="ModificationsAwaitingManualResolution" ma:web="6e9ea02a-742f-4d68-9828-878561d4a93c">
      <xsd:simpleType>
        <xsd:restriction base="dms:Lookup"/>
      </xsd:simpleType>
    </xsd:element>
    <xsd:element name="TPNamespace" ma:index="72" nillable="true" ma:displayName="Namespace" ma:default="" ma:internalName="TPNamespace" ma:readOnly="false">
      <xsd:simpleType>
        <xsd:restriction base="dms:Text"/>
      </xsd:simpleType>
    </xsd:element>
    <xsd:element name="NumericId" ma:index="73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74" nillable="true" ma:displayName="NumOfRatings" ma:list="{B6637CC4-9BDF-4FFE-8FBF-4FC2310BA3C9}" ma:internalName="NumOfRatingsLookup" ma:readOnly="true" ma:showField="NumOfRatings" ma:web="6e9ea02a-742f-4d68-9828-878561d4a93c">
      <xsd:simpleType>
        <xsd:restriction base="dms:Lookup"/>
      </xsd:simpleType>
    </xsd:element>
    <xsd:element name="OOCacheId" ma:index="75" nillable="true" ma:displayName="OOCacheId" ma:internalName="OOCacheId" ma:readOnly="false">
      <xsd:simpleType>
        <xsd:restriction base="dms:Text"/>
      </xsd:simpleType>
    </xsd:element>
    <xsd:element name="OpenTemplate" ma:index="76" nillable="true" ma:displayName="Open Template" ma:default="" ma:internalName="OpenTemplate" ma:readOnly="false">
      <xsd:simpleType>
        <xsd:restriction base="dms:Boolean"/>
      </xsd:simpleType>
    </xsd:element>
    <xsd:element name="OriginAsset" ma:index="77" nillable="true" ma:displayName="Origin Asset" ma:default="" ma:internalName="OriginAsset" ma:readOnly="false">
      <xsd:simpleType>
        <xsd:restriction base="dms:Text"/>
      </xsd:simpleType>
    </xsd:element>
    <xsd:element name="OriginalSourceMarket" ma:index="78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79" nillable="true" ma:displayName="Output Caching" ma:default="true" ma:internalName="OutputCachingOn" ma:readOnly="false">
      <xsd:simpleType>
        <xsd:restriction base="dms:Boolean"/>
      </xsd:simpleType>
    </xsd:element>
    <xsd:element name="ParentAssetId" ma:index="80" nillable="true" ma:displayName="Parent Asset Id" ma:internalName="ParentAssetId" ma:readOnly="false">
      <xsd:simpleType>
        <xsd:restriction base="dms:Text"/>
      </xsd:simpleType>
    </xsd:element>
    <xsd:element name="PlannedPubDate" ma:index="81" nillable="true" ma:displayName="Planned Publish Date" ma:default="" ma:internalName="PlannedPubDate" ma:readOnly="false">
      <xsd:simpleType>
        <xsd:restriction base="dms:DateTime"/>
      </xsd:simpleType>
    </xsd:element>
    <xsd:element name="PolicheckWords" ma:index="82" nillable="true" ma:displayName="Policheck Words" ma:default="" ma:internalName="PolicheckWords" ma:readOnly="false">
      <xsd:simpleType>
        <xsd:restriction base="dms:Text"/>
      </xsd:simpleType>
    </xsd:element>
    <xsd:element name="BusinessGroup" ma:index="83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84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85" nillable="true" ma:displayName="Provider" ma:default="" ma:internalName="Provider" ma:readOnly="false">
      <xsd:simpleType>
        <xsd:restriction base="dms:Unknown"/>
      </xsd:simpleType>
    </xsd:element>
    <xsd:element name="Providers" ma:index="86" nillable="true" ma:displayName="Providers" ma:internalName="Providers" ma:readOnly="false">
      <xsd:simpleType>
        <xsd:restriction base="dms:Unknown"/>
      </xsd:simpleType>
    </xsd:element>
    <xsd:element name="PublishStatusLookup" ma:index="87" nillable="true" ma:displayName="Publish Status" ma:list="{B6637CC4-9BDF-4FFE-8FBF-4FC2310BA3C9}" ma:internalName="PublishStatusLookup" ma:readOnly="false" ma:showField="PublishStatus" ma:web="6e9ea02a-742f-4d68-9828-878561d4a93c">
      <xsd:simpleType>
        <xsd:restriction base="dms:Lookup"/>
      </xsd:simpleType>
    </xsd:element>
    <xsd:element name="PublishTargets" ma:index="88" nillable="true" ma:displayName="Publish Target" ma:default="OfficeOnline" ma:internalName="PublishTargets" ma:readOnly="false">
      <xsd:simpleType>
        <xsd:restriction base="dms:Unknown"/>
      </xsd:simpleType>
    </xsd:element>
    <xsd:element name="ArtSampleDocs" ma:index="89" nillable="true" ma:displayName="Sample Docs" ma:internalName="ArtSampleDocs" ma:readOnly="false">
      <xsd:simpleType>
        <xsd:restriction base="dms:Text"/>
      </xsd:simpleType>
    </xsd:element>
    <xsd:element name="ShowIn" ma:index="91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92" nillable="true" ma:displayName="Source Title" ma:indexed="true" ma:internalName="SourceTitle" ma:readOnly="false">
      <xsd:simpleType>
        <xsd:restriction base="dms:Text"/>
      </xsd:simpleType>
    </xsd:element>
    <xsd:element name="CSXSubmissionDate" ma:index="93" nillable="true" ma:displayName="Submission Date" ma:internalName="CSXSubmissionDate" ma:readOnly="false">
      <xsd:simpleType>
        <xsd:restriction base="dms:DateTime"/>
      </xsd:simpleType>
    </xsd:element>
    <xsd:element name="SubmitterId" ma:index="94" nillable="true" ma:displayName="Submitter ID" ma:default="" ma:internalName="SubmitterId" ma:readOnly="false">
      <xsd:simpleType>
        <xsd:restriction base="dms:Text"/>
      </xsd:simpleType>
    </xsd:element>
    <xsd:element name="TemplateStatus" ma:index="95" nillable="true" ma:displayName="Template Status" ma:default="" ma:internalName="TemplateStatus" ma:readOnly="false">
      <xsd:simpleType>
        <xsd:restriction base="dms:Unknown"/>
      </xsd:simpleType>
    </xsd:element>
    <xsd:element name="TemplateTemplateType" ma:index="96" nillable="true" ma:displayName="Template Type" ma:internalName="TemplateTemplateType" ma:readOnly="false">
      <xsd:simpleType>
        <xsd:restriction base="dms:Unknown"/>
      </xsd:simpleType>
    </xsd:element>
    <xsd:element name="ThumbnailAssetId" ma:index="97" nillable="true" ma:displayName="Thumbnail Image Asset" ma:internalName="ThumbnailAssetId" ma:readOnly="false">
      <xsd:simpleType>
        <xsd:restriction base="dms:Text"/>
      </xsd:simpleType>
    </xsd:element>
    <xsd:element name="TimesCloned" ma:index="98" nillable="true" ma:displayName="Times Cloned" ma:internalName="TimesCloned" ma:readOnly="false">
      <xsd:simpleType>
        <xsd:restriction base="dms:Number"/>
      </xsd:simpleType>
    </xsd:element>
    <xsd:element name="TrustLevel" ma:index="100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01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02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</xsd:restriction>
      </xsd:simpleType>
    </xsd:element>
    <xsd:element name="UANotes" ma:index="103" nillable="true" ma:displayName="UA Notes" ma:default="" ma:internalName="UANotes" ma:readOnly="false">
      <xsd:simpleType>
        <xsd:restriction base="dms:Note"/>
      </xsd:simpleType>
    </xsd:element>
    <xsd:element name="TPAppVersion" ma:index="104" nillable="true" ma:displayName="Version" ma:default="" ma:internalName="TPAppVersion" ma:readOnly="false">
      <xsd:simpleType>
        <xsd:restriction base="dms:Text"/>
      </xsd:simpleType>
    </xsd:element>
    <xsd:element name="VoteCount" ma:index="105" nillable="true" ma:displayName="Vote Count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9" ma:displayName="Content Type" ma:readOnly="true"/>
        <xsd:element ref="dc:title" minOccurs="0" maxOccurs="1" ma:index="99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>
    <CSXHash xmlns="6e9ea02a-742f-4d68-9828-878561d4a93c" xsi:nil="true"/>
    <IntlLangReviewDate xmlns="6e9ea02a-742f-4d68-9828-878561d4a93c">1999-11-30T00:00:00+00:00</IntlLangReviewDate>
    <OOCacheId xmlns="6e9ea02a-742f-4d68-9828-878561d4a93c" xsi:nil="true"/>
    <PlannedPubDate xmlns="6e9ea02a-742f-4d68-9828-878561d4a93c">1999-11-30T00:00:00+00:00</PlannedPubDate>
    <TemplateStatus xmlns="6e9ea02a-742f-4d68-9828-878561d4a93c" xsi:nil="true"/>
    <ClipArtFilename xmlns="6e9ea02a-742f-4d68-9828-878561d4a93c" xsi:nil="true"/>
    <CSXUpdate xmlns="6e9ea02a-742f-4d68-9828-878561d4a93c">false</CSXUpdate>
    <UAProjectedTotalWords xmlns="6e9ea02a-742f-4d68-9828-878561d4a93c" xsi:nil="true"/>
    <AssetStart xmlns="6e9ea02a-742f-4d68-9828-878561d4a93c">2009-01-01T14:00:00+00:00</AssetStart>
    <ModificationsAwaitingManualResolutionLookup xmlns="6e9ea02a-742f-4d68-9828-878561d4a93c" xsi:nil="true"/>
    <TPNamespace xmlns="6e9ea02a-742f-4d68-9828-878561d4a93c">POWERPNT</TPNamespace>
    <OriginAsset xmlns="6e9ea02a-742f-4d68-9828-878561d4a93c" xsi:nil="true"/>
    <TrustLevel xmlns="6e9ea02a-742f-4d68-9828-878561d4a93c">1 Microsoft Managed Content</TrustLevel>
    <UALocComments xmlns="6e9ea02a-742f-4d68-9828-878561d4a93c" xsi:nil="true"/>
    <UACurrentWords xmlns="6e9ea02a-742f-4d68-9828-878561d4a93c">0</UACurrentWords>
    <TPApplication xmlns="6e9ea02a-742f-4d68-9828-878561d4a93c">PowerPoint</TPApplication>
    <AssetId xmlns="6e9ea02a-742f-4d68-9828-878561d4a93c">TP001136797</AssetId>
    <NumericId xmlns="6e9ea02a-742f-4d68-9828-878561d4a93c">-1</NumericId>
    <TPCommandLine xmlns="6e9ea02a-742f-4d68-9828-878561d4a93c">{PP} {FilePath}</TPCommandLine>
    <IntlLangReviewer xmlns="6e9ea02a-742f-4d68-9828-878561d4a93c" xsi:nil="true"/>
    <IntlLocPriority xmlns="6e9ea02a-742f-4d68-9828-878561d4a93c" xsi:nil="true"/>
    <Provider xmlns="6e9ea02a-742f-4d68-9828-878561d4a93c">EY001138790</Provider>
    <ApprovalStatus xmlns="6e9ea02a-742f-4d68-9828-878561d4a93c">InProgress</ApprovalStatus>
    <TPComponent xmlns="6e9ea02a-742f-4d68-9828-878561d4a93c">PPTFiles</TPComponent>
    <EditorialTags xmlns="6e9ea02a-742f-4d68-9828-878561d4a93c" xsi:nil="true"/>
    <TPExecutable xmlns="6e9ea02a-742f-4d68-9828-878561d4a93c" xsi:nil="true"/>
    <FriendlyTitle xmlns="6e9ea02a-742f-4d68-9828-878561d4a93c" xsi:nil="true"/>
    <BusinessGroup xmlns="6e9ea02a-742f-4d68-9828-878561d4a93c" xsi:nil="true"/>
    <Providers xmlns="6e9ea02a-742f-4d68-9828-878561d4a93c" xsi:nil="true"/>
    <UANotes xmlns="6e9ea02a-742f-4d68-9828-878561d4a93c">Some text on third and fifth slides does not show up in high contrast on some machines.</UANotes>
    <ArtSampleDocs xmlns="6e9ea02a-742f-4d68-9828-878561d4a93c" xsi:nil="true"/>
    <AssetType xmlns="6e9ea02a-742f-4d68-9828-878561d4a93c">TP</AssetType>
    <TPClientViewer xmlns="6e9ea02a-742f-4d68-9828-878561d4a93c">Microsoft Office PowerPoint</TPClientViewer>
    <TPFriendlyName xmlns="6e9ea02a-742f-4d68-9828-878561d4a93c">Sample presentation slides (Ticking clock design)</TPFriendlyName>
    <TPInstallLocation xmlns="6e9ea02a-742f-4d68-9828-878561d4a93c">{Document Themes}</TPInstallLocation>
    <IntlLangReview xmlns="6e9ea02a-742f-4d68-9828-878561d4a93c" xsi:nil="true"/>
    <ParentAssetId xmlns="6e9ea02a-742f-4d68-9828-878561d4a93c" xsi:nil="true"/>
    <PolicheckWords xmlns="6e9ea02a-742f-4d68-9828-878561d4a93c" xsi:nil="true"/>
    <SubmitterId xmlns="6e9ea02a-742f-4d68-9828-878561d4a93c" xsi:nil="true"/>
    <BugNumber xmlns="6e9ea02a-742f-4d68-9828-878561d4a93c" xsi:nil="true"/>
    <AcquiredFrom xmlns="6e9ea02a-742f-4d68-9828-878561d4a93c" xsi:nil="true"/>
    <IsSearchable xmlns="6e9ea02a-742f-4d68-9828-878561d4a93c">false</IsSearchable>
    <EditorialStatus xmlns="6e9ea02a-742f-4d68-9828-878561d4a93c" xsi:nil="true"/>
    <HandoffToMSDN xmlns="6e9ea02a-742f-4d68-9828-878561d4a93c" xsi:nil="true"/>
    <Markets xmlns="6e9ea02a-742f-4d68-9828-878561d4a93c"/>
    <ThumbnailAssetId xmlns="6e9ea02a-742f-4d68-9828-878561d4a93c" xsi:nil="true"/>
    <DirectSourceMarket xmlns="6e9ea02a-742f-4d68-9828-878561d4a93c">english</DirectSourceMarket>
    <PrimaryImageGen xmlns="6e9ea02a-742f-4d68-9828-878561d4a93c">true</PrimaryImageGen>
    <CHMName xmlns="6e9ea02a-742f-4d68-9828-878561d4a93c" xsi:nil="true"/>
    <MachineTranslated xmlns="6e9ea02a-742f-4d68-9828-878561d4a93c">false</MachineTranslated>
    <Manager xmlns="6e9ea02a-742f-4d68-9828-878561d4a93c" xsi:nil="true"/>
    <APAuthor xmlns="6e9ea02a-742f-4d68-9828-878561d4a93c">
      <UserInfo xmlns="6e9ea02a-742f-4d68-9828-878561d4a93c">
        <DisplayName xmlns="6e9ea02a-742f-4d68-9828-878561d4a93c"/>
        <AccountId xmlns="6e9ea02a-742f-4d68-9828-878561d4a93c">191</AccountId>
        <AccountType xmlns="6e9ea02a-742f-4d68-9828-878561d4a93c"/>
      </UserInfo>
    </APAuthor>
    <APDescription xmlns="6e9ea02a-742f-4d68-9828-878561d4a93c" xsi:nil="true"/>
    <ApprovalLog xmlns="6e9ea02a-742f-4d68-9828-878561d4a93c" xsi:nil="true"/>
    <MarketSpecific xmlns="6e9ea02a-742f-4d68-9828-878561d4a93c" xsi:nil="true"/>
    <LastHandOff xmlns="6e9ea02a-742f-4d68-9828-878561d4a93c" xsi:nil="true"/>
    <TPLaunchHelpLinkType xmlns="6e9ea02a-742f-4d68-9828-878561d4a93c" xsi:nil="true"/>
    <SourceTitle xmlns="6e9ea02a-742f-4d68-9828-878561d4a93c">Sample presentation slides (Ticking clock design)</SourceTitle>
    <TemplateTemplateType xmlns="6e9ea02a-742f-4d68-9828-878561d4a93c">PowerPoint - Design Templt 2003 Default</TemplateTemplateType>
    <TimesCloned xmlns="6e9ea02a-742f-4d68-9828-878561d4a93c" xsi:nil="true"/>
    <TPAppVersion xmlns="6e9ea02a-742f-4d68-9828-878561d4a93c">11</TPAppVersion>
    <CSXSubmissionMarket xmlns="6e9ea02a-742f-4d68-9828-878561d4a93c" xsi:nil="true"/>
    <OriginalSourceMarket xmlns="6e9ea02a-742f-4d68-9828-878561d4a93c">english</OriginalSourceMarket>
    <AssetExpire xmlns="6e9ea02a-742f-4d68-9828-878561d4a93c">2029-05-11T15:00:00+00:00</AssetExpire>
    <APCategories xmlns="6e9ea02a-742f-4d68-9828-878561d4a93c" xsi:nil="true"/>
    <DSATActionTaken xmlns="6e9ea02a-742f-4d68-9828-878561d4a93c" xsi:nil="true"/>
    <APEditor xmlns="6e9ea02a-742f-4d68-9828-878561d4a93c">
      <UserInfo xmlns="6e9ea02a-742f-4d68-9828-878561d4a93c">
        <DisplayName xmlns="6e9ea02a-742f-4d68-9828-878561d4a93c"/>
        <AccountId xmlns="6e9ea02a-742f-4d68-9828-878561d4a93c">88</AccountId>
        <AccountType xmlns="6e9ea02a-742f-4d68-9828-878561d4a93c"/>
      </UserInfo>
    </APEditor>
    <OutputCachingOn xmlns="6e9ea02a-742f-4d68-9828-878561d4a93c">true</OutputCachingOn>
    <OpenTemplate xmlns="6e9ea02a-742f-4d68-9828-878561d4a93c">true</OpenTemplate>
    <CSXSubmissionDate xmlns="6e9ea02a-742f-4d68-9828-878561d4a93c" xsi:nil="true"/>
    <CrawlForDependencies xmlns="6e9ea02a-742f-4d68-9828-878561d4a93c">true</CrawlForDependencies>
    <LastModifiedDateTime xmlns="6e9ea02a-742f-4d68-9828-878561d4a93c" xsi:nil="true"/>
    <LastPublishResultLookup xmlns="6e9ea02a-742f-4d68-9828-878561d4a93c" xsi:nil="true"/>
    <LegacyData xmlns="6e9ea02a-742f-4d68-9828-878561d4a93c" xsi:nil="true"/>
    <TPLaunchHelpLink xmlns="6e9ea02a-742f-4d68-9828-878561d4a93c" xsi:nil="true"/>
    <Milestone xmlns="6e9ea02a-742f-4d68-9828-878561d4a93c">Continuous</Milestone>
    <PublishStatusLookup xmlns="6e9ea02a-742f-4d68-9828-878561d4a93c">42519</PublishStatusLookup>
    <VoteCount xmlns="6e9ea02a-742f-4d68-9828-878561d4a93c" xsi:nil="true"/>
    <ContentItem xmlns="6e9ea02a-742f-4d68-9828-878561d4a93c" xsi:nil="true"/>
    <IsDeleted xmlns="6e9ea02a-742f-4d68-9828-878561d4a93c">false</IsDeleted>
    <Downloads xmlns="6e9ea02a-742f-4d68-9828-878561d4a93c">0</Downloads>
    <PublishTargets xmlns="6e9ea02a-742f-4d68-9828-878561d4a93c">OfficeOnline</PublishTargets>
    <ShowIn xmlns="6e9ea02a-742f-4d68-9828-878561d4a93c">Show everywhere</ShowIn>
    <UALocRecommendation xmlns="6e9ea02a-742f-4d68-9828-878561d4a93c">Localize</UALocRecommendation>
  </documentManagement>
</p:properties>
</file>

<file path=customXml/itemProps1.xml><?xml version="1.0" encoding="utf-8"?>
<ds:datastoreItem xmlns:ds="http://schemas.openxmlformats.org/officeDocument/2006/customXml" ds:itemID="{0015D1F0-BACA-4D8D-B78F-B9712E97077D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8714E1DC-DB13-44E1-AE8E-DD721E4A5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9ea02a-742f-4d68-9828-878561d4a9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23A2C00-C6F3-4197-8A10-7508C593670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7C1A6B1-C71E-4356-8F6F-F093F3B26CEE}">
  <ds:schemaRefs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6e9ea02a-742f-4d68-9828-878561d4a93c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GD_BusPres_03</Template>
  <TotalTime>2061</TotalTime>
  <Words>1760</Words>
  <Application>Microsoft Office PowerPoint</Application>
  <PresentationFormat>‫הצגה על המסך (4:3)</PresentationFormat>
  <Paragraphs>446</Paragraphs>
  <Slides>19</Slides>
  <Notes>15</Notes>
  <HiddenSlides>0</HiddenSlides>
  <MMClips>0</MMClips>
  <ScaleCrop>false</ScaleCrop>
  <HeadingPairs>
    <vt:vector size="6" baseType="variant"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1" baseType="lpstr">
      <vt:lpstr>GD_BusPres_03</vt:lpstr>
      <vt:lpstr>Image</vt:lpstr>
      <vt:lpstr>ישיבת פדגוגית - פתיחת שנה"ל תשע"ד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לחץ כדי להוסיף כותרת</dc:title>
  <dc:creator>Administrator</dc:creator>
  <cp:lastModifiedBy>Shula</cp:lastModifiedBy>
  <cp:revision>306</cp:revision>
  <dcterms:created xsi:type="dcterms:W3CDTF">2013-01-27T09:02:43Z</dcterms:created>
  <dcterms:modified xsi:type="dcterms:W3CDTF">2013-08-30T09:25:30Z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rectSourceMarket">
    <vt:lpwstr>english</vt:lpwstr>
  </property>
  <property fmtid="{D5CDD505-2E9C-101B-9397-08002B2CF9AE}" pid="3" name="OriginalSourceMarket">
    <vt:lpwstr>english</vt:lpwstr>
  </property>
  <property fmtid="{D5CDD505-2E9C-101B-9397-08002B2CF9AE}" pid="4" name="Markets">
    <vt:lpwstr/>
  </property>
  <property fmtid="{D5CDD505-2E9C-101B-9397-08002B2CF9AE}" pid="5" name="AssetType">
    <vt:lpwstr>TP</vt:lpwstr>
  </property>
  <property fmtid="{D5CDD505-2E9C-101B-9397-08002B2CF9AE}" pid="6" name="TPInstallLocation">
    <vt:lpwstr>{Document Themes}</vt:lpwstr>
  </property>
  <property fmtid="{D5CDD505-2E9C-101B-9397-08002B2CF9AE}" pid="7" name="PrimaryImageGen">
    <vt:lpwstr>1</vt:lpwstr>
  </property>
  <property fmtid="{D5CDD505-2E9C-101B-9397-08002B2CF9AE}" pid="8" name="display_urn:schemas-microsoft-com:office:office#APAuthor">
    <vt:lpwstr>REDMOND\cynvey</vt:lpwstr>
  </property>
  <property fmtid="{D5CDD505-2E9C-101B-9397-08002B2CF9AE}" pid="9" name="APAuthor">
    <vt:lpwstr>191</vt:lpwstr>
  </property>
  <property fmtid="{D5CDD505-2E9C-101B-9397-08002B2CF9AE}" pid="10" name="CHMName">
    <vt:lpwstr/>
  </property>
  <property fmtid="{D5CDD505-2E9C-101B-9397-08002B2CF9AE}" pid="11" name="Milestone">
    <vt:lpwstr>Continuous</vt:lpwstr>
  </property>
  <property fmtid="{D5CDD505-2E9C-101B-9397-08002B2CF9AE}" pid="12" name="TPAppVersion">
    <vt:lpwstr>11</vt:lpwstr>
  </property>
  <property fmtid="{D5CDD505-2E9C-101B-9397-08002B2CF9AE}" pid="13" name="TPCommandLine">
    <vt:lpwstr>{PP} {FilePath}</vt:lpwstr>
  </property>
  <property fmtid="{D5CDD505-2E9C-101B-9397-08002B2CF9AE}" pid="14" name="TPComponent">
    <vt:lpwstr>PPTFiles</vt:lpwstr>
  </property>
  <property fmtid="{D5CDD505-2E9C-101B-9397-08002B2CF9AE}" pid="15" name="AssetId">
    <vt:lpwstr>TP001136797</vt:lpwstr>
  </property>
  <property fmtid="{D5CDD505-2E9C-101B-9397-08002B2CF9AE}" pid="16" name="EditorialStatus">
    <vt:lpwstr/>
  </property>
  <property fmtid="{D5CDD505-2E9C-101B-9397-08002B2CF9AE}" pid="17" name="NumericId">
    <vt:lpwstr>-1.00000000000000</vt:lpwstr>
  </property>
  <property fmtid="{D5CDD505-2E9C-101B-9397-08002B2CF9AE}" pid="18" name="PublishTargets">
    <vt:lpwstr>OfficeOnline</vt:lpwstr>
  </property>
  <property fmtid="{D5CDD505-2E9C-101B-9397-08002B2CF9AE}" pid="19" name="TPLaunchHelpLinkType">
    <vt:lpwstr/>
  </property>
  <property fmtid="{D5CDD505-2E9C-101B-9397-08002B2CF9AE}" pid="20" name="TPFriendlyName">
    <vt:lpwstr>Sample presentation slides (Ticking clock design)</vt:lpwstr>
  </property>
  <property fmtid="{D5CDD505-2E9C-101B-9397-08002B2CF9AE}" pid="21" name="display_urn:schemas-microsoft-com:office:office#APEditor">
    <vt:lpwstr>REDMOND\v-luannv</vt:lpwstr>
  </property>
  <property fmtid="{D5CDD505-2E9C-101B-9397-08002B2CF9AE}" pid="22" name="APEditor">
    <vt:lpwstr>88</vt:lpwstr>
  </property>
  <property fmtid="{D5CDD505-2E9C-101B-9397-08002B2CF9AE}" pid="23" name="Provider">
    <vt:lpwstr>EY001138790</vt:lpwstr>
  </property>
  <property fmtid="{D5CDD505-2E9C-101B-9397-08002B2CF9AE}" pid="24" name="SourceTitle">
    <vt:lpwstr>Sample presentation slides (Ticking clock design)</vt:lpwstr>
  </property>
  <property fmtid="{D5CDD505-2E9C-101B-9397-08002B2CF9AE}" pid="25" name="TPApplication">
    <vt:lpwstr>PowerPoint</vt:lpwstr>
  </property>
  <property fmtid="{D5CDD505-2E9C-101B-9397-08002B2CF9AE}" pid="26" name="TPLaunchHelpLink">
    <vt:lpwstr/>
  </property>
  <property fmtid="{D5CDD505-2E9C-101B-9397-08002B2CF9AE}" pid="27" name="OpenTemplate">
    <vt:lpwstr>1</vt:lpwstr>
  </property>
  <property fmtid="{D5CDD505-2E9C-101B-9397-08002B2CF9AE}" pid="28" name="UACurrentWords">
    <vt:lpwstr>0</vt:lpwstr>
  </property>
  <property fmtid="{D5CDD505-2E9C-101B-9397-08002B2CF9AE}" pid="29" name="UALocRecommendation">
    <vt:lpwstr>Localize</vt:lpwstr>
  </property>
  <property fmtid="{D5CDD505-2E9C-101B-9397-08002B2CF9AE}" pid="30" name="UALocComments">
    <vt:lpwstr/>
  </property>
  <property fmtid="{D5CDD505-2E9C-101B-9397-08002B2CF9AE}" pid="31" name="Applications">
    <vt:lpwstr>170;#Office XP;#55;# PowerPoint - Design Templt 12;#54;# PowerPoint - Design Templt 2003;#53;# PowerPoint 12;#407;# PowerPoint 14;#52;# PowerPoint 2003;#67;# Template 12</vt:lpwstr>
  </property>
  <property fmtid="{D5CDD505-2E9C-101B-9397-08002B2CF9AE}" pid="32" name="UANotes">
    <vt:lpwstr>Some text on third and fifth slides does not show up in high contrast on some machines.</vt:lpwstr>
  </property>
  <property fmtid="{D5CDD505-2E9C-101B-9397-08002B2CF9AE}" pid="33" name="ContentTypeId">
    <vt:lpwstr>0x010100DEBB3141636B894099107E6745BE213F04</vt:lpwstr>
  </property>
  <property fmtid="{D5CDD505-2E9C-101B-9397-08002B2CF9AE}" pid="34" name="IsDeleted">
    <vt:lpwstr>0</vt:lpwstr>
  </property>
  <property fmtid="{D5CDD505-2E9C-101B-9397-08002B2CF9AE}" pid="35" name="ParentAssetId">
    <vt:lpwstr/>
  </property>
  <property fmtid="{D5CDD505-2E9C-101B-9397-08002B2CF9AE}" pid="36" name="ShowIn">
    <vt:lpwstr>Show everywhere</vt:lpwstr>
  </property>
  <property fmtid="{D5CDD505-2E9C-101B-9397-08002B2CF9AE}" pid="37" name="IsSearchable">
    <vt:lpwstr>0</vt:lpwstr>
  </property>
  <property fmtid="{D5CDD505-2E9C-101B-9397-08002B2CF9AE}" pid="38" name="TemplateTemplateType">
    <vt:lpwstr>PowerPoint - Design Templt 2003 Default</vt:lpwstr>
  </property>
  <property fmtid="{D5CDD505-2E9C-101B-9397-08002B2CF9AE}" pid="39" name="TrustLevel">
    <vt:lpwstr>1 Microsoft Managed Content</vt:lpwstr>
  </property>
  <property fmtid="{D5CDD505-2E9C-101B-9397-08002B2CF9AE}" pid="40" name="ApprovalStatus">
    <vt:lpwstr>InProgress</vt:lpwstr>
  </property>
  <property fmtid="{D5CDD505-2E9C-101B-9397-08002B2CF9AE}" pid="41" name="AssetStart">
    <vt:lpwstr>2009-01-01T16:00:00Z</vt:lpwstr>
  </property>
  <property fmtid="{D5CDD505-2E9C-101B-9397-08002B2CF9AE}" pid="42" name="APTrustLevel">
    <vt:lpwstr>1.00000000000000</vt:lpwstr>
  </property>
  <property fmtid="{D5CDD505-2E9C-101B-9397-08002B2CF9AE}" pid="43" name="CSXUpdate">
    <vt:lpwstr>0</vt:lpwstr>
  </property>
  <property fmtid="{D5CDD505-2E9C-101B-9397-08002B2CF9AE}" pid="44" name="OutputCachingOn">
    <vt:lpwstr>1</vt:lpwstr>
  </property>
  <property fmtid="{D5CDD505-2E9C-101B-9397-08002B2CF9AE}" pid="45" name="Order">
    <vt:lpwstr>4211600.00000000</vt:lpwstr>
  </property>
  <property fmtid="{D5CDD505-2E9C-101B-9397-08002B2CF9AE}" pid="46" name="CrawlForDependencies">
    <vt:lpwstr>1</vt:lpwstr>
  </property>
  <property fmtid="{D5CDD505-2E9C-101B-9397-08002B2CF9AE}" pid="47" name="TPClientViewer">
    <vt:lpwstr>Microsoft Office PowerPoint</vt:lpwstr>
  </property>
  <property fmtid="{D5CDD505-2E9C-101B-9397-08002B2CF9AE}" pid="48" name="PublishStatusLookup">
    <vt:lpwstr>42519</vt:lpwstr>
  </property>
  <property fmtid="{D5CDD505-2E9C-101B-9397-08002B2CF9AE}" pid="49" name="AssetExpire">
    <vt:lpwstr>2029-05-11T17:00:00Z</vt:lpwstr>
  </property>
  <property fmtid="{D5CDD505-2E9C-101B-9397-08002B2CF9AE}" pid="50" name="TPNamespace">
    <vt:lpwstr>POWERPNT</vt:lpwstr>
  </property>
  <property fmtid="{D5CDD505-2E9C-101B-9397-08002B2CF9AE}" pid="51" name="CSXHash">
    <vt:lpwstr/>
  </property>
  <property fmtid="{D5CDD505-2E9C-101B-9397-08002B2CF9AE}" pid="52" name="IntlLangReviewDate">
    <vt:lpwstr>1999-11-30T02:00:00Z</vt:lpwstr>
  </property>
  <property fmtid="{D5CDD505-2E9C-101B-9397-08002B2CF9AE}" pid="53" name="OOCacheId">
    <vt:lpwstr/>
  </property>
  <property fmtid="{D5CDD505-2E9C-101B-9397-08002B2CF9AE}" pid="54" name="PlannedPubDate">
    <vt:lpwstr>1999-11-30T02:00:00Z</vt:lpwstr>
  </property>
  <property fmtid="{D5CDD505-2E9C-101B-9397-08002B2CF9AE}" pid="55" name="TemplateStatus">
    <vt:lpwstr/>
  </property>
  <property fmtid="{D5CDD505-2E9C-101B-9397-08002B2CF9AE}" pid="56" name="ClipArtFilename">
    <vt:lpwstr/>
  </property>
  <property fmtid="{D5CDD505-2E9C-101B-9397-08002B2CF9AE}" pid="57" name="UAProjectedTotalWords">
    <vt:lpwstr/>
  </property>
  <property fmtid="{D5CDD505-2E9C-101B-9397-08002B2CF9AE}" pid="58" name="ModificationsAwaitingManualResolutionLookup">
    <vt:lpwstr/>
  </property>
  <property fmtid="{D5CDD505-2E9C-101B-9397-08002B2CF9AE}" pid="59" name="OriginAsset">
    <vt:lpwstr/>
  </property>
  <property fmtid="{D5CDD505-2E9C-101B-9397-08002B2CF9AE}" pid="60" name="IntlLangReviewer">
    <vt:lpwstr/>
  </property>
  <property fmtid="{D5CDD505-2E9C-101B-9397-08002B2CF9AE}" pid="61" name="IntlLocPriority">
    <vt:lpwstr/>
  </property>
  <property fmtid="{D5CDD505-2E9C-101B-9397-08002B2CF9AE}" pid="62" name="EditorialTags">
    <vt:lpwstr/>
  </property>
  <property fmtid="{D5CDD505-2E9C-101B-9397-08002B2CF9AE}" pid="63" name="TPExecutable">
    <vt:lpwstr/>
  </property>
  <property fmtid="{D5CDD505-2E9C-101B-9397-08002B2CF9AE}" pid="64" name="FriendlyTitle">
    <vt:lpwstr/>
  </property>
  <property fmtid="{D5CDD505-2E9C-101B-9397-08002B2CF9AE}" pid="65" name="BusinessGroup">
    <vt:lpwstr/>
  </property>
  <property fmtid="{D5CDD505-2E9C-101B-9397-08002B2CF9AE}" pid="66" name="Providers">
    <vt:lpwstr/>
  </property>
  <property fmtid="{D5CDD505-2E9C-101B-9397-08002B2CF9AE}" pid="67" name="ArtSampleDocs">
    <vt:lpwstr/>
  </property>
  <property fmtid="{D5CDD505-2E9C-101B-9397-08002B2CF9AE}" pid="68" name="IntlLangReview">
    <vt:lpwstr/>
  </property>
  <property fmtid="{D5CDD505-2E9C-101B-9397-08002B2CF9AE}" pid="69" name="PolicheckWords">
    <vt:lpwstr/>
  </property>
  <property fmtid="{D5CDD505-2E9C-101B-9397-08002B2CF9AE}" pid="70" name="SubmitterId">
    <vt:lpwstr/>
  </property>
  <property fmtid="{D5CDD505-2E9C-101B-9397-08002B2CF9AE}" pid="71" name="BugNumber">
    <vt:lpwstr/>
  </property>
  <property fmtid="{D5CDD505-2E9C-101B-9397-08002B2CF9AE}" pid="72" name="AcquiredFrom">
    <vt:lpwstr/>
  </property>
  <property fmtid="{D5CDD505-2E9C-101B-9397-08002B2CF9AE}" pid="73" name="HandoffToMSDN">
    <vt:lpwstr/>
  </property>
  <property fmtid="{D5CDD505-2E9C-101B-9397-08002B2CF9AE}" pid="74" name="ThumbnailAssetId">
    <vt:lpwstr/>
  </property>
  <property fmtid="{D5CDD505-2E9C-101B-9397-08002B2CF9AE}" pid="75" name="MachineTranslated">
    <vt:lpwstr>0</vt:lpwstr>
  </property>
  <property fmtid="{D5CDD505-2E9C-101B-9397-08002B2CF9AE}" pid="76" name="Manager">
    <vt:lpwstr/>
  </property>
  <property fmtid="{D5CDD505-2E9C-101B-9397-08002B2CF9AE}" pid="77" name="APDescription">
    <vt:lpwstr/>
  </property>
  <property fmtid="{D5CDD505-2E9C-101B-9397-08002B2CF9AE}" pid="78" name="ApprovalLog">
    <vt:lpwstr/>
  </property>
  <property fmtid="{D5CDD505-2E9C-101B-9397-08002B2CF9AE}" pid="79" name="MarketSpecific">
    <vt:lpwstr/>
  </property>
  <property fmtid="{D5CDD505-2E9C-101B-9397-08002B2CF9AE}" pid="80" name="LastHandOff">
    <vt:lpwstr/>
  </property>
  <property fmtid="{D5CDD505-2E9C-101B-9397-08002B2CF9AE}" pid="81" name="TimesCloned">
    <vt:lpwstr/>
  </property>
  <property fmtid="{D5CDD505-2E9C-101B-9397-08002B2CF9AE}" pid="82" name="CSXSubmissionMarket">
    <vt:lpwstr/>
  </property>
  <property fmtid="{D5CDD505-2E9C-101B-9397-08002B2CF9AE}" pid="83" name="APCategories">
    <vt:lpwstr/>
  </property>
  <property fmtid="{D5CDD505-2E9C-101B-9397-08002B2CF9AE}" pid="84" name="DSATActionTaken">
    <vt:lpwstr/>
  </property>
  <property fmtid="{D5CDD505-2E9C-101B-9397-08002B2CF9AE}" pid="85" name="CSXSubmissionDate">
    <vt:lpwstr/>
  </property>
  <property fmtid="{D5CDD505-2E9C-101B-9397-08002B2CF9AE}" pid="86" name="LastModifiedDateTime">
    <vt:lpwstr/>
  </property>
  <property fmtid="{D5CDD505-2E9C-101B-9397-08002B2CF9AE}" pid="87" name="LastPublishResultLookup">
    <vt:lpwstr/>
  </property>
  <property fmtid="{D5CDD505-2E9C-101B-9397-08002B2CF9AE}" pid="88" name="LegacyData">
    <vt:lpwstr/>
  </property>
  <property fmtid="{D5CDD505-2E9C-101B-9397-08002B2CF9AE}" pid="89" name="VoteCount">
    <vt:lpwstr/>
  </property>
  <property fmtid="{D5CDD505-2E9C-101B-9397-08002B2CF9AE}" pid="90" name="ContentItem">
    <vt:lpwstr/>
  </property>
  <property fmtid="{D5CDD505-2E9C-101B-9397-08002B2CF9AE}" pid="91" name="Downloads">
    <vt:lpwstr>0</vt:lpwstr>
  </property>
</Properties>
</file>